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5" r:id="rId20"/>
    <p:sldId id="274" r:id="rId21"/>
    <p:sldId id="276" r:id="rId22"/>
    <p:sldId id="277" r:id="rId23"/>
    <p:sldId id="279" r:id="rId24"/>
    <p:sldId id="278" r:id="rId25"/>
    <p:sldId id="281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6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1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5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0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8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9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3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9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30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0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BB7E-2603-44B0-BF78-5AD5E5B0E91D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A228-BEB6-4975-ACD0-DAB2E28AC6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8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ites.google.com/site/himulacom/zvonok-na-urok/11-klass---cetveertyj-god-obucenia/urok-no33-obsie-sposoby-polucenia-metallov/7-08.JPG?attredirects=0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способы получения металлов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Урок в 11 классе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Восстановление металлов электрическим током (электролиз)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/>
              <a:t>А</a:t>
            </a:r>
            <a:r>
              <a:rPr lang="ru-RU" sz="2800" b="1" i="1" dirty="0"/>
              <a:t>)</a:t>
            </a:r>
            <a:r>
              <a:rPr lang="ru-RU" sz="2800" i="1" dirty="0"/>
              <a:t> </a:t>
            </a:r>
            <a:r>
              <a:rPr lang="ru-RU" sz="2800" b="1" i="1" dirty="0"/>
              <a:t>Щелочные и </a:t>
            </a:r>
            <a:r>
              <a:rPr lang="ru-RU" sz="2800" b="1" i="1" dirty="0" smtClean="0"/>
              <a:t>щелочноземельные металлы</a:t>
            </a:r>
            <a:r>
              <a:rPr lang="ru-RU" sz="2800" dirty="0"/>
              <a:t> получают в промышленности электролизом 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расплавов солей</a:t>
            </a:r>
            <a:r>
              <a:rPr lang="ru-RU" sz="2800" dirty="0"/>
              <a:t> (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хлоридов</a:t>
            </a:r>
            <a:r>
              <a:rPr lang="ru-RU" sz="2800" dirty="0"/>
              <a:t>):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r>
              <a:rPr lang="ru-RU" sz="2800" dirty="0"/>
              <a:t>2</a:t>
            </a:r>
            <a:r>
              <a:rPr lang="en-US" sz="2800" dirty="0" err="1"/>
              <a:t>NaCl</a:t>
            </a:r>
            <a:r>
              <a:rPr lang="en-US" sz="2800" dirty="0"/>
              <a:t> </a:t>
            </a:r>
            <a:r>
              <a:rPr lang="ru-RU" sz="2800" dirty="0" smtClean="0"/>
              <a:t>  </a:t>
            </a:r>
            <a:r>
              <a:rPr lang="ru-RU" sz="2800" baseline="30000" dirty="0" smtClean="0"/>
              <a:t>расплав</a:t>
            </a:r>
            <a:r>
              <a:rPr lang="ru-RU" sz="2800" baseline="30000" dirty="0"/>
              <a:t>, </a:t>
            </a:r>
            <a:r>
              <a:rPr lang="ru-RU" sz="2800" baseline="30000" dirty="0" err="1"/>
              <a:t>электр</a:t>
            </a:r>
            <a:r>
              <a:rPr lang="ru-RU" sz="2800" baseline="30000" dirty="0"/>
              <a:t>. ток.</a:t>
            </a:r>
            <a:r>
              <a:rPr lang="ru-RU" sz="2800" dirty="0"/>
              <a:t>  </a:t>
            </a:r>
            <a:r>
              <a:rPr lang="ru-RU" sz="2800" dirty="0" smtClean="0"/>
              <a:t>   2</a:t>
            </a:r>
            <a:r>
              <a:rPr lang="ru-RU" sz="2800" dirty="0"/>
              <a:t> </a:t>
            </a:r>
            <a:r>
              <a:rPr lang="en-US" sz="2800" dirty="0"/>
              <a:t>Na + Cl</a:t>
            </a:r>
            <a:r>
              <a:rPr lang="en-US" sz="2800" baseline="-25000" dirty="0"/>
              <a:t>2</a:t>
            </a:r>
            <a:r>
              <a:rPr lang="en-US" sz="2800" dirty="0"/>
              <a:t>↑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r>
              <a:rPr lang="en-US" sz="2800" dirty="0"/>
              <a:t>CaCl</a:t>
            </a:r>
            <a:r>
              <a:rPr lang="en-US" sz="2800" baseline="-25000" dirty="0"/>
              <a:t>2 </a:t>
            </a:r>
            <a:r>
              <a:rPr lang="ru-RU" sz="2800" baseline="-25000" dirty="0" smtClean="0"/>
              <a:t>    </a:t>
            </a:r>
            <a:r>
              <a:rPr lang="ru-RU" sz="2800" baseline="30000" dirty="0" smtClean="0"/>
              <a:t>расплав</a:t>
            </a:r>
            <a:r>
              <a:rPr lang="ru-RU" sz="2800" baseline="30000" dirty="0"/>
              <a:t>, </a:t>
            </a:r>
            <a:r>
              <a:rPr lang="ru-RU" sz="2800" baseline="30000" dirty="0" err="1"/>
              <a:t>электр</a:t>
            </a:r>
            <a:r>
              <a:rPr lang="ru-RU" sz="2800" baseline="30000" dirty="0"/>
              <a:t>. ток</a:t>
            </a:r>
            <a:r>
              <a:rPr lang="ru-RU" sz="2800" baseline="30000" dirty="0" smtClean="0"/>
              <a:t>.</a:t>
            </a:r>
            <a:r>
              <a:rPr lang="ru-RU" sz="2800" dirty="0"/>
              <a:t>  </a:t>
            </a:r>
            <a:r>
              <a:rPr lang="ru-RU" sz="2800" dirty="0" smtClean="0"/>
              <a:t>   </a:t>
            </a:r>
            <a:r>
              <a:rPr lang="en-US" sz="2800" dirty="0" smtClean="0"/>
              <a:t>Ca</a:t>
            </a:r>
            <a:r>
              <a:rPr lang="en-US" sz="2800" dirty="0"/>
              <a:t> + Cl</a:t>
            </a:r>
            <a:r>
              <a:rPr lang="en-US" sz="2800" baseline="-25000" dirty="0"/>
              <a:t>2</a:t>
            </a:r>
            <a:r>
              <a:rPr lang="en-US" sz="2800" dirty="0"/>
              <a:t>↑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расплавов гидроксидов</a:t>
            </a:r>
            <a:r>
              <a:rPr lang="ru-RU" sz="2800" i="1" dirty="0"/>
              <a:t>: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r>
              <a:rPr lang="ru-RU" sz="2800" dirty="0"/>
              <a:t>4</a:t>
            </a:r>
            <a:r>
              <a:rPr lang="en-US" sz="2800" dirty="0" err="1"/>
              <a:t>NaOH</a:t>
            </a:r>
            <a:r>
              <a:rPr lang="en-US" sz="2800" dirty="0"/>
              <a:t> </a:t>
            </a:r>
            <a:r>
              <a:rPr lang="ru-RU" sz="2800" dirty="0" smtClean="0"/>
              <a:t>   </a:t>
            </a:r>
            <a:r>
              <a:rPr lang="ru-RU" sz="2800" baseline="30000" dirty="0" smtClean="0"/>
              <a:t>расплав</a:t>
            </a:r>
            <a:r>
              <a:rPr lang="ru-RU" sz="2800" baseline="30000" dirty="0"/>
              <a:t>, </a:t>
            </a:r>
            <a:r>
              <a:rPr lang="ru-RU" sz="2800" baseline="30000" dirty="0" err="1"/>
              <a:t>электр</a:t>
            </a:r>
            <a:r>
              <a:rPr lang="ru-RU" sz="2800" baseline="30000" dirty="0"/>
              <a:t>. ток</a:t>
            </a:r>
            <a:r>
              <a:rPr lang="ru-RU" sz="2800" baseline="30000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>  </a:t>
            </a:r>
            <a:r>
              <a:rPr lang="ru-RU" sz="2800" dirty="0"/>
              <a:t> 4</a:t>
            </a:r>
            <a:r>
              <a:rPr lang="en-US" sz="2800" dirty="0"/>
              <a:t>Na + O</a:t>
            </a:r>
            <a:r>
              <a:rPr lang="en-US" sz="2800" baseline="-25000" dirty="0"/>
              <a:t>2</a:t>
            </a:r>
            <a:r>
              <a:rPr lang="en-US" sz="2800" dirty="0"/>
              <a:t>↑ + 2H</a:t>
            </a:r>
            <a:r>
              <a:rPr lang="en-US" sz="2800" baseline="-25000" dirty="0"/>
              <a:t>2</a:t>
            </a:r>
            <a:r>
              <a:rPr lang="en-US" sz="2800" dirty="0"/>
              <a:t>O 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i="1" dirty="0" smtClean="0"/>
              <a:t>(!!! </a:t>
            </a:r>
            <a:r>
              <a:rPr lang="ru-RU" sz="2800" i="1" dirty="0"/>
              <a:t>используют изредка для </a:t>
            </a:r>
            <a:r>
              <a:rPr lang="en-US" sz="2800" i="1" dirty="0"/>
              <a:t>Na)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91680" y="3284984"/>
            <a:ext cx="27363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547664" y="3789040"/>
            <a:ext cx="28083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907704" y="4797152"/>
            <a:ext cx="27363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7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3600" b="1" i="1" dirty="0" smtClean="0"/>
              <a:t>Восстановление металлов электрическим током (электролиз)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Б)</a:t>
            </a:r>
            <a:r>
              <a:rPr lang="ru-RU" sz="2800" i="1" dirty="0"/>
              <a:t> 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Алюминий</a:t>
            </a:r>
            <a:r>
              <a:rPr lang="ru-RU" sz="2800" dirty="0"/>
              <a:t> в промышленности получают в результате электролиза 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расплава оксида алюминия</a:t>
            </a:r>
            <a:r>
              <a:rPr lang="ru-RU" sz="2800" dirty="0"/>
              <a:t> в </a:t>
            </a:r>
            <a:r>
              <a:rPr lang="ru-RU" sz="2800" u="sng" dirty="0"/>
              <a:t>криолите</a:t>
            </a:r>
            <a:r>
              <a:rPr lang="ru-RU" sz="2800" dirty="0"/>
              <a:t> Na</a:t>
            </a:r>
            <a:r>
              <a:rPr lang="ru-RU" sz="2800" baseline="-25000" dirty="0"/>
              <a:t>3</a:t>
            </a:r>
            <a:r>
              <a:rPr lang="ru-RU" sz="2800" dirty="0"/>
              <a:t>AlF</a:t>
            </a:r>
            <a:r>
              <a:rPr lang="ru-RU" sz="2800" baseline="-25000" dirty="0"/>
              <a:t>6</a:t>
            </a:r>
            <a:r>
              <a:rPr lang="ru-RU" sz="2800" dirty="0"/>
              <a:t> (из бокситов):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r>
              <a:rPr lang="ru-RU" sz="2800" dirty="0"/>
              <a:t>2Al</a:t>
            </a:r>
            <a:r>
              <a:rPr lang="ru-RU" sz="2800" baseline="-25000" dirty="0"/>
              <a:t>2</a:t>
            </a:r>
            <a:r>
              <a:rPr lang="ru-RU" sz="2800" dirty="0"/>
              <a:t>O</a:t>
            </a:r>
            <a:r>
              <a:rPr lang="ru-RU" sz="2800" baseline="-25000" dirty="0"/>
              <a:t>3 </a:t>
            </a:r>
            <a:r>
              <a:rPr lang="ru-RU" sz="2800" dirty="0" smtClean="0"/>
              <a:t>    </a:t>
            </a:r>
            <a:r>
              <a:rPr lang="ru-RU" sz="2800" baseline="30000" dirty="0" smtClean="0"/>
              <a:t>расплав </a:t>
            </a:r>
            <a:r>
              <a:rPr lang="ru-RU" sz="2800" baseline="30000" dirty="0"/>
              <a:t>в криолите, </a:t>
            </a:r>
            <a:r>
              <a:rPr lang="ru-RU" sz="2800" baseline="30000" dirty="0" err="1"/>
              <a:t>электр</a:t>
            </a:r>
            <a:r>
              <a:rPr lang="ru-RU" sz="2800" baseline="30000" dirty="0"/>
              <a:t>. ток</a:t>
            </a:r>
            <a:r>
              <a:rPr lang="ru-RU" sz="2800" baseline="30000" dirty="0" smtClean="0"/>
              <a:t>.</a:t>
            </a:r>
            <a:r>
              <a:rPr lang="ru-RU" sz="2800" dirty="0"/>
              <a:t>  </a:t>
            </a:r>
            <a:r>
              <a:rPr lang="ru-RU" sz="2800" dirty="0" smtClean="0"/>
              <a:t>  4Al</a:t>
            </a:r>
            <a:r>
              <a:rPr lang="ru-RU" sz="2800" dirty="0"/>
              <a:t> + 3 O</a:t>
            </a:r>
            <a:r>
              <a:rPr lang="ru-RU" sz="2800" baseline="-25000" dirty="0"/>
              <a:t>2</a:t>
            </a:r>
            <a:r>
              <a:rPr lang="ru-RU" sz="2800" dirty="0" smtClean="0"/>
              <a:t>↑</a:t>
            </a:r>
          </a:p>
          <a:p>
            <a:pPr marL="0" indent="0">
              <a:buNone/>
            </a:pP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 smtClean="0"/>
              <a:t>В</a:t>
            </a:r>
            <a:r>
              <a:rPr lang="ru-RU" sz="2800" b="1" i="1" dirty="0"/>
              <a:t>)</a:t>
            </a:r>
            <a:r>
              <a:rPr lang="ru-RU" sz="2800" dirty="0"/>
              <a:t> </a:t>
            </a:r>
            <a:r>
              <a:rPr lang="ru-RU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Электролиз водных растворов солей</a:t>
            </a:r>
            <a:r>
              <a:rPr lang="ru-RU" sz="2800" dirty="0"/>
              <a:t> используют для получения </a:t>
            </a:r>
            <a:r>
              <a:rPr lang="ru-RU" sz="2800" i="1" dirty="0"/>
              <a:t>металлов средней активности и неактивных: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r>
              <a:rPr lang="ru-RU" sz="2800" dirty="0"/>
              <a:t>2CuSO</a:t>
            </a:r>
            <a:r>
              <a:rPr lang="ru-RU" sz="2800" baseline="-25000" dirty="0"/>
              <a:t>4</a:t>
            </a:r>
            <a:r>
              <a:rPr lang="ru-RU" sz="2800" dirty="0"/>
              <a:t>+2H</a:t>
            </a:r>
            <a:r>
              <a:rPr lang="ru-RU" sz="2800" baseline="-25000" dirty="0"/>
              <a:t>2</a:t>
            </a:r>
            <a:r>
              <a:rPr lang="ru-RU" sz="2800" dirty="0"/>
              <a:t>O </a:t>
            </a:r>
            <a:r>
              <a:rPr lang="ru-RU" sz="2800" dirty="0" smtClean="0"/>
              <a:t>   </a:t>
            </a:r>
            <a:r>
              <a:rPr lang="ru-RU" sz="2800" baseline="30000" dirty="0" smtClean="0"/>
              <a:t>раствор</a:t>
            </a:r>
            <a:r>
              <a:rPr lang="ru-RU" sz="2800" baseline="30000" dirty="0"/>
              <a:t>, </a:t>
            </a:r>
            <a:r>
              <a:rPr lang="ru-RU" sz="2800" baseline="30000" dirty="0" err="1"/>
              <a:t>электр</a:t>
            </a:r>
            <a:r>
              <a:rPr lang="ru-RU" sz="2800" baseline="30000" dirty="0"/>
              <a:t>. ток.   </a:t>
            </a:r>
            <a:r>
              <a:rPr lang="ru-RU" sz="2800" dirty="0"/>
              <a:t> </a:t>
            </a:r>
            <a:r>
              <a:rPr lang="ru-RU" sz="2800" dirty="0" smtClean="0"/>
              <a:t>     2Cu</a:t>
            </a:r>
            <a:r>
              <a:rPr lang="ru-RU" sz="2800" dirty="0"/>
              <a:t> + O</a:t>
            </a:r>
            <a:r>
              <a:rPr lang="ru-RU" sz="2800" baseline="-25000" dirty="0"/>
              <a:t>2</a:t>
            </a:r>
            <a:r>
              <a:rPr lang="ru-RU" sz="2800" dirty="0"/>
              <a:t> + 2H</a:t>
            </a:r>
            <a:r>
              <a:rPr lang="ru-RU" sz="2800" baseline="-25000" dirty="0"/>
              <a:t>2</a:t>
            </a:r>
            <a:r>
              <a:rPr lang="ru-RU" sz="2800" dirty="0"/>
              <a:t>SO</a:t>
            </a:r>
            <a:r>
              <a:rPr lang="ru-RU" sz="2800" baseline="-25000" dirty="0"/>
              <a:t>4</a:t>
            </a:r>
            <a:endParaRPr lang="ru-RU" sz="2800" dirty="0" smtClean="0">
              <a:effectLst/>
            </a:endParaRPr>
          </a:p>
          <a:p>
            <a:pPr marL="0" indent="0">
              <a:buNone/>
            </a:pPr>
            <a:endParaRPr lang="ru-RU" sz="2800" dirty="0" smtClean="0">
              <a:effectLst/>
            </a:endParaRPr>
          </a:p>
          <a:p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07704" y="3284984"/>
            <a:ext cx="3816424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15816" y="5661248"/>
            <a:ext cx="3096344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8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317425"/>
              </p:ext>
            </p:extLst>
          </p:nvPr>
        </p:nvGraphicFramePr>
        <p:xfrm>
          <a:off x="323528" y="332656"/>
          <a:ext cx="8352928" cy="6048671"/>
        </p:xfrm>
        <a:graphic>
          <a:graphicData uri="http://schemas.openxmlformats.org/drawingml/2006/table">
            <a:tbl>
              <a:tblPr/>
              <a:tblGrid>
                <a:gridCol w="5463099"/>
                <a:gridCol w="2889829"/>
              </a:tblGrid>
              <a:tr h="1099787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>
                          <a:effectLst/>
                          <a:latin typeface="Times New Roman"/>
                        </a:rPr>
                        <a:t>Металл, который получают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>
                          <a:effectLst/>
                          <a:latin typeface="Times New Roman"/>
                        </a:rPr>
                        <a:t>Способ получения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734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/>
                        </a:rPr>
                        <a:t>Щелочные металлы, </a:t>
                      </a:r>
                      <a:r>
                        <a:rPr lang="en-US" sz="2800" dirty="0">
                          <a:effectLst/>
                          <a:latin typeface="Times New Roman"/>
                        </a:rPr>
                        <a:t>Ca, </a:t>
                      </a:r>
                      <a:r>
                        <a:rPr lang="en-US" sz="2800" dirty="0" err="1">
                          <a:effectLst/>
                          <a:latin typeface="Times New Roman"/>
                        </a:rPr>
                        <a:t>Sr</a:t>
                      </a:r>
                      <a:endParaRPr lang="en-US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/>
                        </a:rPr>
                        <a:t>5А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9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Times New Roman"/>
                        </a:rPr>
                        <a:t>Ba</a:t>
                      </a:r>
                      <a:endParaRPr lang="en-US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/>
                        </a:rPr>
                        <a:t>3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9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Times New Roman"/>
                        </a:rPr>
                        <a:t>Al</a:t>
                      </a:r>
                      <a:endParaRPr lang="en-US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/>
                        </a:rPr>
                        <a:t>5Б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9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Times New Roman"/>
                        </a:rPr>
                        <a:t>Fe </a:t>
                      </a:r>
                      <a:r>
                        <a:rPr lang="ru-RU" sz="2800" dirty="0">
                          <a:effectLst/>
                          <a:latin typeface="Times New Roman"/>
                        </a:rPr>
                        <a:t>в виде сплавов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/>
                        </a:rPr>
                        <a:t>1</a:t>
                      </a:r>
                      <a:endParaRPr lang="ru-RU" sz="2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468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/>
                        </a:rPr>
                        <a:t>Для получения металлов средней активности и неактивных: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5В</a:t>
                      </a:r>
                      <a:endParaRPr lang="ru-RU" sz="2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9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altLang="ru-RU" sz="3200" b="1" i="1" dirty="0" smtClean="0"/>
              <a:t>Примеры заданий по теме</a:t>
            </a:r>
            <a:r>
              <a:rPr lang="ru-RU" altLang="ru-RU" sz="3600" b="1" dirty="0" smtClean="0"/>
              <a:t>: «Общие способы получение металлов»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u="sng" dirty="0" smtClean="0"/>
              <a:t>Задания с выбором ответа ( А10, А24, А29).</a:t>
            </a:r>
            <a:endParaRPr lang="ru-RU" alt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А1. Реакция возможна между</a:t>
            </a:r>
            <a:endParaRPr lang="en-US" alt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dirty="0" smtClean="0"/>
              <a:t>       1)  Ag </a:t>
            </a:r>
            <a:r>
              <a:rPr lang="ru-RU" altLang="ru-RU" sz="2800" dirty="0" smtClean="0"/>
              <a:t>и</a:t>
            </a:r>
            <a:r>
              <a:rPr lang="en-US" altLang="ru-RU" sz="2800" dirty="0" smtClean="0"/>
              <a:t> K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(</a:t>
            </a:r>
            <a:r>
              <a:rPr lang="ru-RU" altLang="ru-RU" sz="2800" dirty="0" smtClean="0"/>
              <a:t>р</a:t>
            </a:r>
            <a:r>
              <a:rPr lang="en-US" altLang="ru-RU" sz="2800" dirty="0" smtClean="0"/>
              <a:t>-</a:t>
            </a:r>
            <a:r>
              <a:rPr lang="ru-RU" altLang="ru-RU" sz="2800" dirty="0" smtClean="0"/>
              <a:t>р</a:t>
            </a:r>
            <a:r>
              <a:rPr lang="en-US" altLang="ru-RU" sz="2800" dirty="0" smtClean="0"/>
              <a:t>)</a:t>
            </a:r>
            <a:endParaRPr lang="ru-RU" alt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2)  </a:t>
            </a:r>
            <a:r>
              <a:rPr lang="en-US" altLang="ru-RU" sz="2800" dirty="0" smtClean="0"/>
              <a:t>Zn </a:t>
            </a:r>
            <a:r>
              <a:rPr lang="ru-RU" altLang="ru-RU" sz="2800" dirty="0" smtClean="0"/>
              <a:t>и </a:t>
            </a:r>
            <a:r>
              <a:rPr lang="en-US" altLang="ru-RU" sz="2800" dirty="0" err="1" smtClean="0"/>
              <a:t>KCl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(р-р)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3)  </a:t>
            </a:r>
            <a:r>
              <a:rPr lang="en-US" altLang="ru-RU" sz="2800" dirty="0" smtClean="0"/>
              <a:t>Mg </a:t>
            </a:r>
            <a:r>
              <a:rPr lang="ru-RU" altLang="ru-RU" sz="2800" dirty="0" smtClean="0"/>
              <a:t>и </a:t>
            </a:r>
            <a:r>
              <a:rPr lang="en-US" altLang="ru-RU" sz="2800" dirty="0" err="1" smtClean="0"/>
              <a:t>SnCl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 (р-р)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4)  </a:t>
            </a:r>
            <a:r>
              <a:rPr lang="en-US" altLang="ru-RU" sz="2800" dirty="0" smtClean="0"/>
              <a:t>Ag </a:t>
            </a:r>
            <a:r>
              <a:rPr lang="ru-RU" altLang="ru-RU" sz="2800" dirty="0" smtClean="0"/>
              <a:t>и </a:t>
            </a:r>
            <a:r>
              <a:rPr lang="en-US" altLang="ru-RU" sz="2800" dirty="0" err="1" smtClean="0"/>
              <a:t>CuSO</a:t>
            </a:r>
            <a:r>
              <a:rPr lang="ru-RU" altLang="ru-RU" sz="2800" baseline="-25000" dirty="0" smtClean="0"/>
              <a:t>4</a:t>
            </a:r>
            <a:r>
              <a:rPr lang="ru-RU" altLang="ru-RU" sz="2800" dirty="0" smtClean="0"/>
              <a:t> (р-р)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А2. Какой из металлов вытесняет железо из сульфата железа (</a:t>
            </a:r>
            <a:r>
              <a:rPr lang="en-US" altLang="ru-RU" sz="2800" dirty="0" smtClean="0"/>
              <a:t>II</a:t>
            </a:r>
            <a:r>
              <a:rPr lang="ru-RU" altLang="ru-RU" sz="2800" dirty="0" smtClean="0"/>
              <a:t>)?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1) </a:t>
            </a:r>
            <a:r>
              <a:rPr lang="en-US" altLang="ru-RU" sz="2800" dirty="0" smtClean="0"/>
              <a:t>Cu     2) Zn     3) Sn        4) Hg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3071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altLang="ru-RU" sz="2800" dirty="0" smtClean="0"/>
              <a:t>A</a:t>
            </a:r>
            <a:r>
              <a:rPr lang="ru-RU" altLang="ru-RU" sz="2800" dirty="0" smtClean="0"/>
              <a:t>3. Какой из металлов вытесняет медь из сульфата меди (</a:t>
            </a:r>
            <a:r>
              <a:rPr lang="en-US" altLang="ru-RU" sz="2800" dirty="0" smtClean="0"/>
              <a:t>II</a:t>
            </a:r>
            <a:r>
              <a:rPr lang="ru-RU" altLang="ru-RU" sz="2800" dirty="0" smtClean="0"/>
              <a:t>)?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       1) </a:t>
            </a:r>
            <a:r>
              <a:rPr lang="en-US" altLang="ru-RU" sz="2800" dirty="0" smtClean="0"/>
              <a:t>Zn</a:t>
            </a:r>
            <a:r>
              <a:rPr lang="ru-RU" altLang="ru-RU" sz="2800" dirty="0" smtClean="0"/>
              <a:t>       2) </a:t>
            </a:r>
            <a:r>
              <a:rPr lang="en-US" altLang="ru-RU" sz="2800" dirty="0" smtClean="0"/>
              <a:t>Ag</a:t>
            </a:r>
            <a:r>
              <a:rPr lang="ru-RU" altLang="ru-RU" sz="2800" dirty="0" smtClean="0"/>
              <a:t>       3) </a:t>
            </a:r>
            <a:r>
              <a:rPr lang="en-US" altLang="ru-RU" sz="2800" dirty="0" smtClean="0"/>
              <a:t>Hg</a:t>
            </a:r>
            <a:r>
              <a:rPr lang="ru-RU" altLang="ru-RU" sz="2800" dirty="0" smtClean="0"/>
              <a:t>       4) </a:t>
            </a:r>
            <a:r>
              <a:rPr lang="en-US" altLang="ru-RU" sz="2800" dirty="0" smtClean="0"/>
              <a:t>Au</a:t>
            </a:r>
          </a:p>
          <a:p>
            <a:pPr>
              <a:buFont typeface="Wingdings" pitchFamily="2" charset="2"/>
              <a:buNone/>
            </a:pPr>
            <a:endParaRPr lang="ru-RU" altLang="ru-RU" sz="2800" dirty="0" smtClean="0"/>
          </a:p>
          <a:p>
            <a:pPr>
              <a:buFont typeface="Wingdings" pitchFamily="2" charset="2"/>
              <a:buNone/>
            </a:pPr>
            <a:r>
              <a:rPr lang="en-US" altLang="ru-RU" sz="2800" dirty="0" smtClean="0"/>
              <a:t>A</a:t>
            </a:r>
            <a:r>
              <a:rPr lang="ru-RU" altLang="ru-RU" sz="2800" dirty="0" smtClean="0"/>
              <a:t>4. Формула вещества, восстанавливающего оксид меди (</a:t>
            </a:r>
            <a:r>
              <a:rPr lang="en-US" altLang="ru-RU" sz="2800" dirty="0" smtClean="0"/>
              <a:t>II</a:t>
            </a:r>
            <a:r>
              <a:rPr lang="ru-RU" altLang="ru-RU" sz="2800" dirty="0" smtClean="0"/>
              <a:t>) - это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       1) </a:t>
            </a:r>
            <a:r>
              <a:rPr lang="en-US" altLang="ru-RU" sz="2800" dirty="0" smtClean="0"/>
              <a:t>CO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      2) H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    3) HNO</a:t>
            </a:r>
            <a:r>
              <a:rPr lang="ru-RU" altLang="ru-RU" sz="2800" baseline="-25000" dirty="0" smtClean="0"/>
              <a:t>3</a:t>
            </a:r>
            <a:r>
              <a:rPr lang="en-US" altLang="ru-RU" sz="2800" dirty="0" smtClean="0"/>
              <a:t>    4) Cl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>
              <a:buFont typeface="Wingdings" pitchFamily="2" charset="2"/>
              <a:buNone/>
            </a:pPr>
            <a:endParaRPr lang="ru-RU" altLang="ru-RU" sz="2800" dirty="0" smtClean="0"/>
          </a:p>
          <a:p>
            <a:pPr>
              <a:buFont typeface="Wingdings" pitchFamily="2" charset="2"/>
              <a:buNone/>
            </a:pPr>
            <a:r>
              <a:rPr lang="en-US" altLang="ru-RU" sz="2800" dirty="0" smtClean="0"/>
              <a:t>A</a:t>
            </a:r>
            <a:r>
              <a:rPr lang="ru-RU" altLang="ru-RU" sz="2800" dirty="0" smtClean="0"/>
              <a:t>5. Формула вещества, не восстанавливающего оксид  железа (</a:t>
            </a:r>
            <a:r>
              <a:rPr lang="en-US" altLang="ru-RU" sz="2800" dirty="0" smtClean="0"/>
              <a:t>III</a:t>
            </a:r>
            <a:r>
              <a:rPr lang="ru-RU" altLang="ru-RU" sz="2800" dirty="0" smtClean="0"/>
              <a:t>) -</a:t>
            </a:r>
          </a:p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       1)</a:t>
            </a:r>
            <a:r>
              <a:rPr lang="en-US" altLang="ru-RU" sz="2800" dirty="0" smtClean="0"/>
              <a:t> </a:t>
            </a:r>
            <a:r>
              <a:rPr lang="en-US" altLang="ru-RU" sz="2800" dirty="0" err="1" smtClean="0"/>
              <a:t>HCl</a:t>
            </a:r>
            <a:r>
              <a:rPr lang="en-US" altLang="ru-RU" sz="2800" dirty="0" smtClean="0"/>
              <a:t>       2) Al      3) H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          4) C</a:t>
            </a:r>
            <a:endParaRPr lang="ru-RU" alt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37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А6. Для осуществления превращений в соответствии со схемой: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</a:t>
            </a:r>
            <a:r>
              <a:rPr lang="en-US" altLang="ru-RU" sz="2800" dirty="0" smtClean="0"/>
              <a:t>Al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OH</a:t>
            </a:r>
            <a:r>
              <a:rPr lang="ru-RU" altLang="ru-RU" sz="2800" dirty="0" smtClean="0"/>
              <a:t>)</a:t>
            </a:r>
            <a:r>
              <a:rPr lang="ru-RU" altLang="ru-RU" sz="2800" baseline="-25000" dirty="0" smtClean="0"/>
              <a:t>3</a:t>
            </a:r>
            <a:r>
              <a:rPr lang="ru-RU" altLang="ru-RU" sz="2800" dirty="0" smtClean="0"/>
              <a:t> → </a:t>
            </a:r>
            <a:r>
              <a:rPr lang="en-US" altLang="ru-RU" sz="2800" dirty="0" err="1" smtClean="0"/>
              <a:t>AlCl</a:t>
            </a:r>
            <a:r>
              <a:rPr lang="ru-RU" altLang="ru-RU" sz="2800" baseline="-25000" dirty="0" smtClean="0"/>
              <a:t>3</a:t>
            </a:r>
            <a:r>
              <a:rPr lang="ru-RU" altLang="ru-RU" sz="2800" dirty="0" smtClean="0"/>
              <a:t> → </a:t>
            </a:r>
            <a:r>
              <a:rPr lang="en-US" altLang="ru-RU" sz="2800" dirty="0" smtClean="0"/>
              <a:t>Al</a:t>
            </a:r>
            <a:r>
              <a:rPr lang="ru-RU" altLang="ru-RU" sz="2800" dirty="0" smtClean="0"/>
              <a:t>   необходимо последовательно использовать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1) хлор и водород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2) хлорид натрия и водород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3) </a:t>
            </a:r>
            <a:r>
              <a:rPr lang="ru-RU" altLang="ru-RU" sz="2800" dirty="0" err="1" smtClean="0"/>
              <a:t>хлороводород</a:t>
            </a:r>
            <a:r>
              <a:rPr lang="ru-RU" altLang="ru-RU" sz="2800" dirty="0" smtClean="0"/>
              <a:t> и цинк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4) соляную кислоту и калий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altLang="ru-RU" sz="2800" b="1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А7. Пирометаллургический метод получения металлов отражает реакция:</a:t>
            </a:r>
            <a:endParaRPr lang="en-US" altLang="ru-RU" sz="2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1) </a:t>
            </a:r>
            <a:r>
              <a:rPr lang="en-US" altLang="ru-RU" sz="2800" dirty="0" err="1" smtClean="0"/>
              <a:t>HgS</a:t>
            </a:r>
            <a:r>
              <a:rPr lang="en-US" altLang="ru-RU" sz="2800" dirty="0" smtClean="0"/>
              <a:t> + O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→ Hg + SO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2) </a:t>
            </a:r>
            <a:r>
              <a:rPr lang="en-US" altLang="ru-RU" sz="2800" dirty="0" err="1" smtClean="0"/>
              <a:t>CuSO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+ Fe → </a:t>
            </a:r>
            <a:r>
              <a:rPr lang="en-US" altLang="ru-RU" sz="2800" dirty="0" err="1" smtClean="0"/>
              <a:t>FeSO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+ Cu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3) </a:t>
            </a:r>
            <a:r>
              <a:rPr lang="en-US" altLang="ru-RU" sz="2800" dirty="0" smtClean="0"/>
              <a:t>2NaCl </a:t>
            </a:r>
            <a:r>
              <a:rPr lang="ru-RU" altLang="ru-RU" sz="2800" dirty="0" smtClean="0"/>
              <a:t>(ток)</a:t>
            </a:r>
            <a:r>
              <a:rPr lang="en-US" altLang="ru-RU" sz="2800" dirty="0" smtClean="0"/>
              <a:t>→ 2Na + Cl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   </a:t>
            </a:r>
            <a:endParaRPr lang="en-US" altLang="ru-RU" sz="2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4) </a:t>
            </a:r>
            <a:r>
              <a:rPr lang="en-US" altLang="ru-RU" sz="2800" dirty="0" err="1" smtClean="0"/>
              <a:t>CuSO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+ Zn → </a:t>
            </a:r>
            <a:r>
              <a:rPr lang="en-US" altLang="ru-RU" sz="2800" dirty="0" err="1" smtClean="0"/>
              <a:t>ZnSO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+ Cu</a:t>
            </a:r>
            <a:endParaRPr lang="ru-RU" alt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44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А8. Гидрометаллургический метод получения металлов отражает реакция: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1) </a:t>
            </a:r>
            <a:r>
              <a:rPr lang="en-US" altLang="ru-RU" sz="2800" dirty="0" err="1" smtClean="0"/>
              <a:t>HgS</a:t>
            </a:r>
            <a:r>
              <a:rPr lang="en-US" altLang="ru-RU" sz="2800" dirty="0" smtClean="0"/>
              <a:t> + O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→ Hg + SO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2) </a:t>
            </a:r>
            <a:r>
              <a:rPr lang="en-US" altLang="ru-RU" sz="2800" dirty="0" err="1" smtClean="0"/>
              <a:t>CuSO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+ Fe → </a:t>
            </a:r>
            <a:r>
              <a:rPr lang="en-US" altLang="ru-RU" sz="2800" dirty="0" err="1" smtClean="0"/>
              <a:t>FeSO</a:t>
            </a:r>
            <a:r>
              <a:rPr lang="ru-RU" altLang="ru-RU" sz="2800" baseline="-25000" dirty="0" smtClean="0"/>
              <a:t>4</a:t>
            </a:r>
            <a:r>
              <a:rPr lang="en-US" altLang="ru-RU" sz="2800" dirty="0" smtClean="0"/>
              <a:t> + Cu         </a:t>
            </a:r>
            <a:endParaRPr lang="en-US" altLang="ru-RU" sz="2800" baseline="-25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3) </a:t>
            </a:r>
            <a:r>
              <a:rPr lang="en-US" altLang="ru-RU" sz="2800" dirty="0" smtClean="0"/>
              <a:t>2NaCl </a:t>
            </a:r>
            <a:r>
              <a:rPr lang="ru-RU" altLang="ru-RU" sz="2800" dirty="0" smtClean="0"/>
              <a:t>(ток)</a:t>
            </a:r>
            <a:r>
              <a:rPr lang="en-US" altLang="ru-RU" sz="2800" dirty="0" smtClean="0"/>
              <a:t>→ 2Na + Cl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4) </a:t>
            </a:r>
            <a:r>
              <a:rPr lang="en-US" altLang="ru-RU" sz="2800" dirty="0" err="1" smtClean="0"/>
              <a:t>AlCl</a:t>
            </a:r>
            <a:r>
              <a:rPr lang="ru-RU" altLang="ru-RU" sz="2800" baseline="-25000" dirty="0" smtClean="0"/>
              <a:t>3</a:t>
            </a:r>
            <a:r>
              <a:rPr lang="en-US" altLang="ru-RU" sz="2800" dirty="0" smtClean="0"/>
              <a:t> + 3K → Al + 3KCl</a:t>
            </a: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А9. В качестве восстановителя при выплавке железа в промышленности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наиболее часто используют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1) водород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2) алюминий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3) натрий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4) кокс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3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А10. Оксид углерода (</a:t>
            </a:r>
            <a:r>
              <a:rPr lang="en-US" altLang="ru-RU" sz="2800" dirty="0" smtClean="0"/>
              <a:t>II)</a:t>
            </a:r>
            <a:r>
              <a:rPr lang="ru-RU" altLang="ru-RU" sz="2800" dirty="0" smtClean="0"/>
              <a:t> проявляет восстановительные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свойства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при нагревании с</a:t>
            </a:r>
            <a:endParaRPr lang="en-US" altLang="ru-RU" sz="2800" dirty="0" smtClean="0"/>
          </a:p>
          <a:p>
            <a:pPr>
              <a:buFont typeface="Wingdings" pitchFamily="2" charset="2"/>
              <a:buNone/>
            </a:pPr>
            <a:r>
              <a:rPr lang="en-US" altLang="ru-RU" sz="2800" dirty="0" smtClean="0"/>
              <a:t>  </a:t>
            </a:r>
            <a:r>
              <a:rPr lang="ru-RU" altLang="ru-RU" sz="2800" dirty="0" smtClean="0"/>
              <a:t>1) </a:t>
            </a:r>
            <a:r>
              <a:rPr lang="en-US" altLang="ru-RU" sz="2800" dirty="0" smtClean="0"/>
              <a:t>N</a:t>
            </a:r>
            <a:r>
              <a:rPr lang="en-US" altLang="ru-RU" sz="2800" baseline="-25000" dirty="0" smtClean="0"/>
              <a:t>2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         </a:t>
            </a:r>
            <a:r>
              <a:rPr lang="en-US" altLang="ru-RU" sz="2800" dirty="0" smtClean="0"/>
              <a:t>2) H</a:t>
            </a:r>
            <a:r>
              <a:rPr lang="en-US" altLang="ru-RU" sz="2800" baseline="-25000" dirty="0" smtClean="0"/>
              <a:t>2</a:t>
            </a:r>
            <a:r>
              <a:rPr lang="en-US" altLang="ru-RU" sz="2800" dirty="0" smtClean="0"/>
              <a:t>S</a:t>
            </a:r>
            <a:r>
              <a:rPr lang="ru-RU" altLang="ru-RU" sz="2800" dirty="0" smtClean="0"/>
              <a:t>               </a:t>
            </a:r>
            <a:r>
              <a:rPr lang="en-US" altLang="ru-RU" sz="2800" dirty="0" smtClean="0"/>
              <a:t>3) Fe</a:t>
            </a:r>
            <a:r>
              <a:rPr lang="ru-RU" altLang="ru-RU" sz="2800" dirty="0" smtClean="0"/>
              <a:t>                   </a:t>
            </a:r>
            <a:r>
              <a:rPr lang="en-US" altLang="ru-RU" sz="2800" dirty="0" smtClean="0"/>
              <a:t>4) Fe</a:t>
            </a:r>
            <a:r>
              <a:rPr lang="en-US" altLang="ru-RU" sz="2800" baseline="-25000" dirty="0" smtClean="0"/>
              <a:t>2</a:t>
            </a:r>
            <a:r>
              <a:rPr lang="en-US" altLang="ru-RU" sz="2800" dirty="0" smtClean="0"/>
              <a:t>O</a:t>
            </a:r>
            <a:r>
              <a:rPr lang="en-US" altLang="ru-RU" sz="2800" baseline="-25000" dirty="0" smtClean="0"/>
              <a:t>3</a:t>
            </a:r>
          </a:p>
          <a:p>
            <a:endParaRPr lang="ru-RU" dirty="0" smtClean="0"/>
          </a:p>
          <a:p>
            <a:pPr marL="609600" indent="-609600" algn="ctr">
              <a:buFont typeface="Wingdings" pitchFamily="2" charset="2"/>
              <a:buNone/>
            </a:pPr>
            <a:r>
              <a:rPr lang="ru-RU" altLang="ru-RU" sz="2800" b="1" u="sng" dirty="0" smtClean="0"/>
              <a:t>Задания с кратким ответом (В3)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2800" b="1" u="sng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altLang="ru-RU" sz="2800" dirty="0" smtClean="0"/>
              <a:t>В1. При электролизе раствора </a:t>
            </a:r>
            <a:r>
              <a:rPr lang="en-US" altLang="ru-RU" sz="2800" dirty="0" err="1" smtClean="0"/>
              <a:t>AgNO</a:t>
            </a:r>
            <a:r>
              <a:rPr lang="ru-RU" altLang="ru-RU" sz="2800" baseline="-25000" dirty="0" smtClean="0"/>
              <a:t>3</a:t>
            </a:r>
            <a:r>
              <a:rPr lang="ru-RU" altLang="ru-RU" sz="2800" dirty="0" smtClean="0"/>
              <a:t> на катоде выделяется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altLang="ru-RU" sz="2800" dirty="0" smtClean="0"/>
              <a:t>        1) серебро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altLang="ru-RU" sz="2800" dirty="0" smtClean="0"/>
              <a:t>        2) водород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altLang="ru-RU" sz="2800" dirty="0" smtClean="0"/>
              <a:t>        3) серебро и водород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altLang="ru-RU" sz="2800" dirty="0" smtClean="0"/>
              <a:t>        4) кислород и водород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1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В2. Установите соответствие между формулой вещества и продуктом электролиза его водного раствора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ФОРМУЛА ВЕЩЕСТВА                      ПРОДУКТЫ ЭЛЕКТРОЛИЗА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 dirty="0" smtClean="0"/>
              <a:t>                                                                     ВОДНОГО </a:t>
            </a:r>
            <a:r>
              <a:rPr lang="ru-RU" altLang="ru-RU" sz="2400" u="sng" dirty="0" smtClean="0"/>
              <a:t>РАСТВОРА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А) </a:t>
            </a:r>
            <a:r>
              <a:rPr lang="en-US" altLang="ru-RU" sz="2800" dirty="0" err="1" smtClean="0"/>
              <a:t>AgF</a:t>
            </a:r>
            <a:r>
              <a:rPr lang="ru-RU" altLang="ru-RU" sz="2800" dirty="0" smtClean="0"/>
              <a:t>                                 1) </a:t>
            </a:r>
            <a:r>
              <a:rPr lang="en-US" altLang="ru-RU" sz="2800" dirty="0" smtClean="0"/>
              <a:t>Ag</a:t>
            </a:r>
            <a:r>
              <a:rPr lang="ru-RU" altLang="ru-RU" sz="2800" dirty="0" smtClean="0"/>
              <a:t>, </a:t>
            </a:r>
            <a:r>
              <a:rPr lang="en-US" altLang="ru-RU" sz="2800" dirty="0" smtClean="0"/>
              <a:t>F</a:t>
            </a:r>
            <a:r>
              <a:rPr lang="ru-RU" altLang="ru-RU" sz="2800" baseline="-25000" dirty="0" smtClean="0"/>
              <a:t>2</a:t>
            </a:r>
            <a:endParaRPr lang="ru-RU" alt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ru-RU" altLang="ru-RU" sz="2800" dirty="0" smtClean="0"/>
              <a:t>  Б) </a:t>
            </a:r>
            <a:r>
              <a:rPr lang="en-US" altLang="ru-RU" sz="2800" dirty="0" err="1" smtClean="0"/>
              <a:t>NaNO</a:t>
            </a:r>
            <a:r>
              <a:rPr lang="ru-RU" altLang="ru-RU" sz="2800" baseline="-25000" dirty="0" smtClean="0"/>
              <a:t>3</a:t>
            </a:r>
            <a:r>
              <a:rPr lang="ru-RU" altLang="ru-RU" sz="2800" dirty="0" smtClean="0"/>
              <a:t>                            2) </a:t>
            </a:r>
            <a:r>
              <a:rPr lang="en-US" altLang="ru-RU" sz="2800" dirty="0" smtClean="0"/>
              <a:t>Ag</a:t>
            </a:r>
            <a:r>
              <a:rPr lang="ru-RU" altLang="ru-RU" sz="2800" dirty="0" smtClean="0"/>
              <a:t>, </a:t>
            </a:r>
            <a:r>
              <a:rPr lang="en-US" altLang="ru-RU" sz="2800" dirty="0" smtClean="0"/>
              <a:t>O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, </a:t>
            </a:r>
            <a:r>
              <a:rPr lang="en-US" altLang="ru-RU" sz="2800" dirty="0" smtClean="0"/>
              <a:t>HF</a:t>
            </a: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</a:t>
            </a:r>
            <a:r>
              <a:rPr lang="en-US" altLang="ru-RU" sz="2800" dirty="0" smtClean="0"/>
              <a:t>B) </a:t>
            </a:r>
            <a:r>
              <a:rPr lang="en-US" altLang="ru-RU" sz="2800" dirty="0" err="1" smtClean="0"/>
              <a:t>Pb</a:t>
            </a:r>
            <a:r>
              <a:rPr lang="en-US" altLang="ru-RU" sz="2800" dirty="0" smtClean="0"/>
              <a:t>(NO</a:t>
            </a:r>
            <a:r>
              <a:rPr lang="ru-RU" altLang="ru-RU" sz="2800" baseline="-25000" dirty="0" smtClean="0"/>
              <a:t>3</a:t>
            </a:r>
            <a:r>
              <a:rPr lang="en-US" altLang="ru-RU" sz="2800" dirty="0" smtClean="0"/>
              <a:t>)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                        3) H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, O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dirty="0" smtClean="0"/>
              <a:t>  </a:t>
            </a:r>
            <a:r>
              <a:rPr lang="ru-RU" altLang="ru-RU" sz="2800" dirty="0" smtClean="0"/>
              <a:t>Г</a:t>
            </a:r>
            <a:r>
              <a:rPr lang="en-US" altLang="ru-RU" sz="2800" dirty="0" smtClean="0"/>
              <a:t>) </a:t>
            </a:r>
            <a:r>
              <a:rPr lang="en-US" altLang="ru-RU" sz="2800" dirty="0" err="1" smtClean="0"/>
              <a:t>NaF</a:t>
            </a:r>
            <a:r>
              <a:rPr lang="en-US" altLang="ru-RU" sz="2800" dirty="0" smtClean="0"/>
              <a:t>                                  4) </a:t>
            </a:r>
            <a:r>
              <a:rPr lang="en-US" altLang="ru-RU" sz="2800" dirty="0" err="1" smtClean="0"/>
              <a:t>Pb</a:t>
            </a:r>
            <a:r>
              <a:rPr lang="en-US" altLang="ru-RU" sz="2800" dirty="0" smtClean="0"/>
              <a:t>, O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, HNO</a:t>
            </a:r>
            <a:r>
              <a:rPr lang="ru-RU" altLang="ru-RU" sz="2800" baseline="-25000" dirty="0" smtClean="0"/>
              <a:t>3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dirty="0" smtClean="0"/>
              <a:t>                                                5) H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, NO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, O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>
              <a:lnSpc>
                <a:spcPct val="80000"/>
              </a:lnSpc>
              <a:buNone/>
            </a:pPr>
            <a:r>
              <a:rPr lang="en-US" altLang="ru-RU" sz="2800" dirty="0" smtClean="0"/>
              <a:t>                                </a:t>
            </a:r>
            <a:r>
              <a:rPr lang="ru-RU" altLang="ru-RU" sz="2800" dirty="0" smtClean="0"/>
              <a:t>                </a:t>
            </a:r>
            <a:r>
              <a:rPr lang="en-US" altLang="ru-RU" sz="2800" dirty="0" smtClean="0"/>
              <a:t>6) </a:t>
            </a:r>
            <a:r>
              <a:rPr lang="en-US" altLang="ru-RU" sz="2800" dirty="0" err="1" smtClean="0"/>
              <a:t>NaOH</a:t>
            </a:r>
            <a:r>
              <a:rPr lang="en-US" altLang="ru-RU" sz="2800" dirty="0" smtClean="0"/>
              <a:t>, H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, F</a:t>
            </a:r>
            <a:r>
              <a:rPr lang="ru-RU" altLang="ru-RU" sz="2800" baseline="-25000" dirty="0" smtClean="0"/>
              <a:t>2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dirty="0" smtClean="0"/>
              <a:t>                                      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51920" y="1916832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4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dirty="0" smtClean="0"/>
              <a:t>В3. Установите соответствие между формулой вещества и продуктом электролиза его водного раствора</a:t>
            </a:r>
            <a:endParaRPr lang="ru-RU" altLang="ru-RU" sz="26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b="1" dirty="0" smtClean="0"/>
              <a:t>      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400" b="1" dirty="0" smtClean="0"/>
              <a:t>  </a:t>
            </a:r>
            <a:r>
              <a:rPr lang="ru-RU" altLang="ru-RU" sz="2000" dirty="0" smtClean="0"/>
              <a:t>ФОРМУЛА ВЕЩЕСТВА            ПРОДУКТЫ ЭЛЕКТРОЛИЗА                                               </a:t>
            </a:r>
            <a:r>
              <a:rPr lang="ru-RU" altLang="ru-RU" sz="2000" u="sng" dirty="0" smtClean="0"/>
              <a:t>ВОДНОГО РАСТВОРА                    ВОДНОГО РАСТВОРА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200" dirty="0" smtClean="0"/>
              <a:t>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dirty="0" smtClean="0"/>
              <a:t>       </a:t>
            </a:r>
            <a:r>
              <a:rPr lang="ru-RU" altLang="ru-RU" sz="2400" dirty="0" smtClean="0"/>
              <a:t>А) </a:t>
            </a:r>
            <a:r>
              <a:rPr lang="en-US" altLang="ru-RU" sz="2400" dirty="0" err="1" smtClean="0"/>
              <a:t>HgCl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                      1) металл, хлор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Б)  </a:t>
            </a:r>
            <a:r>
              <a:rPr lang="en-US" altLang="ru-RU" sz="2400" dirty="0" err="1" smtClean="0"/>
              <a:t>AlCl</a:t>
            </a:r>
            <a:r>
              <a:rPr lang="ru-RU" altLang="ru-RU" sz="2400" baseline="-25000" dirty="0" smtClean="0"/>
              <a:t>3</a:t>
            </a:r>
            <a:r>
              <a:rPr lang="ru-RU" altLang="ru-RU" sz="2400" dirty="0" smtClean="0"/>
              <a:t>                        2) водород, хлор, гидроксид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В) </a:t>
            </a:r>
            <a:r>
              <a:rPr lang="en-US" altLang="ru-RU" sz="2400" dirty="0" smtClean="0"/>
              <a:t>Hg</a:t>
            </a:r>
            <a:r>
              <a:rPr lang="ru-RU" altLang="ru-RU" sz="2400" dirty="0" smtClean="0"/>
              <a:t>(</a:t>
            </a:r>
            <a:r>
              <a:rPr lang="en-US" altLang="ru-RU" sz="2400" dirty="0" err="1" smtClean="0"/>
              <a:t>ClO</a:t>
            </a:r>
            <a:r>
              <a:rPr lang="ru-RU" altLang="ru-RU" sz="2400" baseline="-25000" dirty="0" smtClean="0"/>
              <a:t>4</a:t>
            </a:r>
            <a:r>
              <a:rPr lang="ru-RU" altLang="ru-RU" sz="2400" dirty="0" smtClean="0"/>
              <a:t>)</a:t>
            </a:r>
            <a:r>
              <a:rPr lang="ru-RU" altLang="ru-RU" sz="2400" baseline="-25000" dirty="0" smtClean="0"/>
              <a:t>2</a:t>
            </a:r>
            <a:r>
              <a:rPr lang="ru-RU" altLang="ru-RU" sz="2400" dirty="0" smtClean="0"/>
              <a:t>                                   металла</a:t>
            </a:r>
            <a:endParaRPr lang="ru-RU" altLang="ru-RU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Г) </a:t>
            </a:r>
            <a:r>
              <a:rPr lang="en-US" altLang="ru-RU" sz="2400" dirty="0" smtClean="0"/>
              <a:t>Na</a:t>
            </a:r>
            <a:r>
              <a:rPr lang="ru-RU" altLang="ru-RU" sz="2400" baseline="-25000" dirty="0" smtClean="0"/>
              <a:t>2</a:t>
            </a:r>
            <a:r>
              <a:rPr lang="en-US" altLang="ru-RU" sz="2400" dirty="0" smtClean="0"/>
              <a:t>SO</a:t>
            </a:r>
            <a:r>
              <a:rPr lang="ru-RU" altLang="ru-RU" sz="2400" baseline="-25000" dirty="0" smtClean="0"/>
              <a:t>3</a:t>
            </a:r>
            <a:r>
              <a:rPr lang="ru-RU" altLang="ru-RU" sz="2400" dirty="0" smtClean="0"/>
              <a:t>                     3) водород, кислород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      4) металл, кислород, кислота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      5) металл, сернистый газ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      6) водород, сернистый газ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79912" y="1700808"/>
            <a:ext cx="0" cy="38164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1988840"/>
            <a:ext cx="2736304" cy="5133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99592" y="2204864"/>
            <a:ext cx="27363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2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получения металлов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обычно </a:t>
            </a:r>
            <a:r>
              <a:rPr lang="ru-RU" dirty="0"/>
              <a:t>разделяют на три типа:</a:t>
            </a:r>
          </a:p>
          <a:p>
            <a:pPr marL="0" lv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пирометаллургические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- восстановление </a:t>
            </a:r>
            <a:r>
              <a:rPr lang="ru-RU" dirty="0"/>
              <a:t>при высоких </a:t>
            </a:r>
            <a:r>
              <a:rPr lang="ru-RU" dirty="0" smtClean="0"/>
              <a:t>температурах;</a:t>
            </a:r>
            <a:endParaRPr lang="ru-RU" dirty="0"/>
          </a:p>
          <a:p>
            <a:pPr marL="0" lv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гидрометаллургические</a:t>
            </a:r>
            <a:r>
              <a:rPr lang="ru-RU" dirty="0"/>
              <a:t> </a:t>
            </a:r>
            <a:r>
              <a:rPr lang="ru-RU" dirty="0" smtClean="0"/>
              <a:t>- восстановление </a:t>
            </a:r>
            <a:r>
              <a:rPr lang="ru-RU" dirty="0"/>
              <a:t>из солей в </a:t>
            </a:r>
            <a:r>
              <a:rPr lang="ru-RU" dirty="0" smtClean="0"/>
              <a:t>растворах;</a:t>
            </a:r>
            <a:endParaRPr lang="ru-RU" dirty="0"/>
          </a:p>
          <a:p>
            <a:pPr marL="0" lv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электрометаллургические</a:t>
            </a:r>
            <a:r>
              <a:rPr lang="ru-RU" dirty="0"/>
              <a:t> </a:t>
            </a:r>
            <a:r>
              <a:rPr lang="ru-RU" dirty="0" smtClean="0"/>
              <a:t> - электролиз </a:t>
            </a:r>
            <a:r>
              <a:rPr lang="ru-RU" dirty="0"/>
              <a:t>раствора или </a:t>
            </a:r>
            <a:r>
              <a:rPr lang="ru-RU" dirty="0" smtClean="0"/>
              <a:t>расплава.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5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352928" cy="640871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В4. Установите соответствие между формулой вещества и продуктом электролиза его водного раствора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ФОРМУЛА ВЕЩЕСТВА       ПРОДУКТЫ ЭЛЕКТРОЛИЗА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 dirty="0" smtClean="0"/>
              <a:t>                                                        ВОДНОГО РАСТВОРА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</a:t>
            </a:r>
            <a:r>
              <a:rPr lang="ru-RU" altLang="ru-RU" sz="2400" dirty="0" smtClean="0"/>
              <a:t>А) нитрат цинка        1) цинк, кислород, азотная кислота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Б) бромид цинка       2) водород, кислород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В) бромид калия       3) водород, оксид азота (</a:t>
            </a:r>
            <a:r>
              <a:rPr lang="en-US" altLang="ru-RU" sz="2400" dirty="0" smtClean="0"/>
              <a:t>IV</a:t>
            </a:r>
            <a:r>
              <a:rPr lang="ru-RU" altLang="ru-RU" sz="2400" dirty="0" smtClean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Г) нитрат калия         4) цинк, бром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sz="2400" dirty="0" smtClean="0"/>
              <a:t>                                        5) водород, бром, гидроксид  калия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6) калий, бром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 7) калий, оксид азота (</a:t>
            </a:r>
            <a:r>
              <a:rPr lang="en-US" altLang="ru-RU" sz="2400" dirty="0" smtClean="0"/>
              <a:t>IV)</a:t>
            </a:r>
            <a:r>
              <a:rPr lang="ru-RU" altLang="ru-RU" sz="2400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63888" y="1700808"/>
            <a:ext cx="0" cy="35283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В5. Установите соответствие между формулой вещества и продуктом электролиза его водного раствора, образующимся на </a:t>
            </a:r>
            <a:r>
              <a:rPr lang="ru-RU" altLang="ru-RU" sz="2800" dirty="0" err="1" smtClean="0"/>
              <a:t>като</a:t>
            </a:r>
            <a:r>
              <a:rPr lang="ru-RU" altLang="ru-RU" sz="2800" dirty="0" smtClean="0"/>
              <a:t>-де</a:t>
            </a:r>
            <a:endParaRPr lang="ru-RU" altLang="ru-RU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dirty="0" smtClean="0"/>
              <a:t>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ФОРМУЛА ВЕЩЕСТВА                   ПРОДУКТЫ ЭЛЕКТРОЛИЗА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u="sng" dirty="0" smtClean="0"/>
              <a:t>                                                           ВОДНОГО РАСТВОРА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А) </a:t>
            </a:r>
            <a:r>
              <a:rPr lang="en-US" altLang="ru-RU" sz="2800" dirty="0" smtClean="0"/>
              <a:t>Li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SO</a:t>
            </a:r>
            <a:r>
              <a:rPr lang="ru-RU" altLang="ru-RU" sz="2800" baseline="-25000" dirty="0" smtClean="0"/>
              <a:t>4</a:t>
            </a:r>
            <a:r>
              <a:rPr lang="ru-RU" altLang="ru-RU" sz="2800" dirty="0" smtClean="0"/>
              <a:t>                                          1) </a:t>
            </a:r>
            <a:r>
              <a:rPr lang="en-US" altLang="ru-RU" sz="2800" dirty="0" smtClean="0"/>
              <a:t>H</a:t>
            </a:r>
            <a:r>
              <a:rPr lang="ru-RU" altLang="ru-RU" sz="2800" baseline="-25000" dirty="0" smtClean="0"/>
              <a:t>2</a:t>
            </a: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Б)  </a:t>
            </a:r>
            <a:r>
              <a:rPr lang="en-US" altLang="ru-RU" sz="2800" dirty="0" smtClean="0"/>
              <a:t>Ba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OH</a:t>
            </a:r>
            <a:r>
              <a:rPr lang="ru-RU" altLang="ru-RU" sz="2800" dirty="0" smtClean="0"/>
              <a:t>)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                                      2) </a:t>
            </a:r>
            <a:r>
              <a:rPr lang="en-US" altLang="ru-RU" sz="2800" dirty="0" smtClean="0"/>
              <a:t>O</a:t>
            </a:r>
            <a:r>
              <a:rPr lang="ru-RU" altLang="ru-RU" sz="2800" baseline="-25000" dirty="0" smtClean="0"/>
              <a:t>2</a:t>
            </a:r>
            <a:endParaRPr lang="ru-RU" altLang="ru-RU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dirty="0" smtClean="0"/>
              <a:t>       </a:t>
            </a:r>
            <a:r>
              <a:rPr lang="ru-RU" altLang="ru-RU" sz="2800" dirty="0" smtClean="0"/>
              <a:t>В) </a:t>
            </a:r>
            <a:r>
              <a:rPr lang="en-US" altLang="ru-RU" sz="2800" dirty="0" err="1" smtClean="0"/>
              <a:t>MgCl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                                           3) </a:t>
            </a:r>
            <a:r>
              <a:rPr lang="en-US" altLang="ru-RU" sz="2800" dirty="0" smtClean="0"/>
              <a:t>Cl</a:t>
            </a:r>
            <a:r>
              <a:rPr lang="ru-RU" altLang="ru-RU" sz="2800" baseline="-25000" dirty="0" smtClean="0"/>
              <a:t>2</a:t>
            </a: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Г</a:t>
            </a:r>
            <a:r>
              <a:rPr lang="en-US" altLang="ru-RU" sz="2800" dirty="0" smtClean="0"/>
              <a:t>) </a:t>
            </a:r>
            <a:r>
              <a:rPr lang="en-US" altLang="ru-RU" sz="2800" dirty="0" err="1" smtClean="0"/>
              <a:t>SnCl</a:t>
            </a:r>
            <a:r>
              <a:rPr lang="ru-RU" altLang="ru-RU" sz="2800" baseline="-25000" dirty="0" smtClean="0"/>
              <a:t>2</a:t>
            </a:r>
            <a:r>
              <a:rPr lang="en-US" altLang="ru-RU" sz="2800" dirty="0" smtClean="0"/>
              <a:t>                                           </a:t>
            </a:r>
            <a:r>
              <a:rPr lang="ru-RU" altLang="ru-RU" sz="2800" dirty="0" smtClean="0"/>
              <a:t> </a:t>
            </a:r>
            <a:r>
              <a:rPr lang="en-US" altLang="ru-RU" sz="2800" dirty="0" smtClean="0"/>
              <a:t>4) Li</a:t>
            </a:r>
            <a:endParaRPr lang="en-US" altLang="ru-RU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b="1" dirty="0" smtClean="0"/>
              <a:t>                                                                 </a:t>
            </a:r>
            <a:r>
              <a:rPr lang="en-US" altLang="ru-RU" sz="2800" dirty="0" smtClean="0"/>
              <a:t>5) Ba</a:t>
            </a:r>
            <a:endParaRPr lang="en-US" altLang="ru-RU" sz="28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b="1" dirty="0" smtClean="0"/>
              <a:t>                                                                 </a:t>
            </a:r>
            <a:r>
              <a:rPr lang="en-US" altLang="ru-RU" sz="2800" dirty="0" smtClean="0"/>
              <a:t>6) Mg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dirty="0" smtClean="0"/>
              <a:t>                                                                 7) Sn</a:t>
            </a:r>
            <a:endParaRPr lang="ru-RU" alt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35896" y="1628800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5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50099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В6. Верны ли следующие суждения о промышленных способах получения металлов?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А. В основе пирометаллургии лежит процесс восстановления металлов из руд при высоких температурах.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Б. В промышленности в качестве восстановителей используют оксид углерода (</a:t>
            </a:r>
            <a:r>
              <a:rPr lang="en-US" altLang="ru-RU" sz="2400" dirty="0" smtClean="0"/>
              <a:t>II)</a:t>
            </a:r>
            <a:r>
              <a:rPr lang="ru-RU" altLang="ru-RU" sz="2400" dirty="0" smtClean="0"/>
              <a:t> и кокс.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1) верно только А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2) верно только Б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3) верны оба суждения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4) оба суждения неверны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483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В7. Установите соответствие между металлом и способом его 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электролитического получения.</a:t>
            </a:r>
          </a:p>
          <a:p>
            <a:pPr>
              <a:buFont typeface="Wingdings" pitchFamily="2" charset="2"/>
              <a:buNone/>
            </a:pPr>
            <a:r>
              <a:rPr lang="ru-RU" altLang="ru-RU" sz="2000" u="sng" dirty="0" smtClean="0"/>
              <a:t>       МЕТАЛЛ                                       ЭЛЕКТРОЛИЗ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А) натрий                                   1) водного раствора солей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Б) алюминий                              2) водного раствора гидроксида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В) серебро                                 3) расплава поваренной соли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Г) медь                                       4) расплавленного оксида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  5) раствора оксида в расплав-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      ленном криолите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  6) расплавленного нитрата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54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65515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800" dirty="0" smtClean="0"/>
              <a:t>В8. Установите соответствие между металлом и способом его электролитического получения.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u="sng" dirty="0" smtClean="0"/>
              <a:t>       МЕТАЛЛ                                       ЭЛЕКТРОЛИЗ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 А) калий                      1) расплавленного нитрата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 Б) магний                     2) водного раствора гидроксида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 В) медь                         3) расплава хлорида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 Г) свинец                     4) расплавленного оксида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     5) раствора оксида в     расплавленном криолите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                                             6) водного раствора солей 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00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В9. Установите соответствие между металлом и способом его электролитического получения.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</a:t>
            </a:r>
            <a:r>
              <a:rPr lang="ru-RU" altLang="ru-RU" sz="2000" u="sng" dirty="0" smtClean="0"/>
              <a:t>МЕТАЛЛ                                       ЭЛЕКТРОЛИЗ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А) хром                                      1) водного раствора солей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Б) алюминий                             2) водного раствора гидроксида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В) литий                                    3) расплава соли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Г) барий                                    4) расплавленного оксида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5) раствора оксида в расплав-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   ленном криолите</a:t>
            </a:r>
          </a:p>
          <a:p>
            <a:pPr>
              <a:buFont typeface="Wingdings" pitchFamily="2" charset="2"/>
              <a:buNone/>
            </a:pPr>
            <a:r>
              <a:rPr lang="ru-RU" altLang="ru-RU" sz="2000" dirty="0" smtClean="0"/>
              <a:t>                                                         6) расплавленного нитрата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46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000" b="1" u="sng" dirty="0" smtClean="0"/>
              <a:t>Задания с развёрнутым ответом (С2)</a:t>
            </a:r>
            <a:endParaRPr lang="ru-RU" altLang="ru-RU" sz="3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3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С1. Напишите уравнения реакций, с помощью которых можно осуществить превращения: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</a:t>
            </a:r>
            <a:r>
              <a:rPr lang="en-US" altLang="ru-RU" sz="2800" dirty="0" smtClean="0"/>
              <a:t>Cu</a:t>
            </a:r>
            <a:r>
              <a:rPr lang="ru-RU" altLang="ru-RU" sz="2800" dirty="0" smtClean="0"/>
              <a:t> → </a:t>
            </a:r>
            <a:r>
              <a:rPr lang="en-US" altLang="ru-RU" sz="2800" dirty="0" smtClean="0"/>
              <a:t>Cu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NO</a:t>
            </a:r>
            <a:r>
              <a:rPr lang="ru-RU" altLang="ru-RU" sz="2800" baseline="-25000" dirty="0" smtClean="0"/>
              <a:t>3</a:t>
            </a:r>
            <a:r>
              <a:rPr lang="ru-RU" altLang="ru-RU" sz="2800" dirty="0" smtClean="0"/>
              <a:t>)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 → </a:t>
            </a:r>
            <a:r>
              <a:rPr lang="en-US" altLang="ru-RU" sz="2800" dirty="0" smtClean="0"/>
              <a:t>Cu</a:t>
            </a:r>
            <a:r>
              <a:rPr lang="ru-RU" altLang="ru-RU" sz="2800" dirty="0" smtClean="0"/>
              <a:t>(</a:t>
            </a:r>
            <a:r>
              <a:rPr lang="en-US" altLang="ru-RU" sz="2800" dirty="0" smtClean="0"/>
              <a:t>OH</a:t>
            </a:r>
            <a:r>
              <a:rPr lang="ru-RU" altLang="ru-RU" sz="2800" dirty="0" smtClean="0"/>
              <a:t>)</a:t>
            </a:r>
            <a:r>
              <a:rPr lang="ru-RU" altLang="ru-RU" sz="2800" baseline="-25000" dirty="0" smtClean="0"/>
              <a:t>2</a:t>
            </a:r>
            <a:r>
              <a:rPr lang="ru-RU" altLang="ru-RU" sz="2800" dirty="0" smtClean="0"/>
              <a:t> → Х → С</a:t>
            </a:r>
            <a:r>
              <a:rPr lang="en-US" altLang="ru-RU" sz="2800" dirty="0" smtClean="0"/>
              <a:t>u </a:t>
            </a:r>
            <a:r>
              <a:rPr lang="ru-RU" altLang="ru-RU" sz="2800" dirty="0" smtClean="0"/>
              <a:t>→ </a:t>
            </a:r>
            <a:r>
              <a:rPr lang="en-US" altLang="ru-RU" sz="2800" dirty="0" err="1" smtClean="0"/>
              <a:t>CuSO</a:t>
            </a:r>
            <a:r>
              <a:rPr lang="ru-RU" altLang="ru-RU" sz="2800" baseline="-25000" dirty="0" smtClean="0"/>
              <a:t>4</a:t>
            </a: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Укажите условия протекания реакций.</a:t>
            </a:r>
            <a:endParaRPr lang="en-US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dirty="0" smtClean="0"/>
              <a:t>C</a:t>
            </a:r>
            <a:r>
              <a:rPr lang="ru-RU" altLang="ru-RU" sz="2800" dirty="0" smtClean="0"/>
              <a:t>2. Даны вещества: алюминий, оксид марганца (</a:t>
            </a:r>
            <a:r>
              <a:rPr lang="en-US" altLang="ru-RU" sz="2800" dirty="0" smtClean="0"/>
              <a:t>IV</a:t>
            </a:r>
            <a:r>
              <a:rPr lang="ru-RU" altLang="ru-RU" sz="2800" dirty="0" smtClean="0"/>
              <a:t>), водный раствор сульфата меди и  концентрированная соляная кислота.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Напишите уравнения четырёх возможных реакции между этими веществами.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7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3754760" cy="579350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 smtClean="0"/>
              <a:t>Пирометал-лургически</a:t>
            </a:r>
            <a:r>
              <a:rPr lang="ru-RU" b="1" i="1" dirty="0" smtClean="0"/>
              <a:t> </a:t>
            </a:r>
          </a:p>
          <a:p>
            <a:pPr marL="0" indent="0">
              <a:buNone/>
            </a:pPr>
            <a:r>
              <a:rPr lang="ru-RU" b="1" i="1" dirty="0" smtClean="0"/>
              <a:t>получают</a:t>
            </a:r>
            <a:r>
              <a:rPr lang="ru-RU" dirty="0"/>
              <a:t>: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чугун, сталь, медь, свинец, никель, хром </a:t>
            </a:r>
            <a:r>
              <a:rPr lang="ru-RU" dirty="0"/>
              <a:t>и другие металлы.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68" t="9300" r="2049" b="5365"/>
          <a:stretch/>
        </p:blipFill>
        <p:spPr>
          <a:xfrm>
            <a:off x="3995936" y="260648"/>
            <a:ext cx="4880936" cy="648071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67544" y="6060987"/>
            <a:ext cx="33843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Доменный процесс – </a:t>
            </a:r>
          </a:p>
          <a:p>
            <a:r>
              <a:rPr lang="ru-RU" dirty="0" smtClean="0"/>
              <a:t>получение стали и чугуна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85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332656"/>
            <a:ext cx="3826768" cy="583264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/>
              <a:t>Гидрометаллургически</a:t>
            </a:r>
            <a:r>
              <a:rPr lang="ru-RU" b="1" i="1" dirty="0"/>
              <a:t> получают</a:t>
            </a:r>
            <a:r>
              <a:rPr lang="ru-RU" dirty="0"/>
              <a:t>: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золото, цинк, никель </a:t>
            </a:r>
            <a:r>
              <a:rPr lang="ru-RU" dirty="0"/>
              <a:t>и некоторые другие металлы.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Металлургия без фейерверков, или фейерверк гидрометаллур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56991"/>
            <a:ext cx="3192041" cy="3384377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28" y="1088739"/>
            <a:ext cx="4392488" cy="45365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1543" y="57332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Получаемые металлы: </a:t>
            </a:r>
            <a:r>
              <a:rPr lang="en-US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Cd, Ag, Au, Cu, Zn, Mo </a:t>
            </a:r>
            <a:r>
              <a:rPr lang="ru-RU" alt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др.</a:t>
            </a:r>
            <a:endParaRPr lang="ru-RU" alt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2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3466728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err="1" smtClean="0">
                <a:effectLst/>
              </a:rPr>
              <a:t>Электрометал-лургически</a:t>
            </a:r>
            <a:r>
              <a:rPr lang="ru-RU" b="1" i="1" dirty="0" smtClean="0">
                <a:effectLst/>
              </a:rPr>
              <a:t> получают</a:t>
            </a:r>
            <a:r>
              <a:rPr lang="ru-RU" dirty="0" smtClean="0">
                <a:effectLst/>
              </a:rPr>
              <a:t>: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щелочные и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щёлочноземель-ные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металлы, алюминий, магний </a:t>
            </a:r>
            <a:r>
              <a:rPr lang="ru-RU" dirty="0" smtClean="0">
                <a:effectLst/>
              </a:rPr>
              <a:t>и другие металлы.</a:t>
            </a:r>
            <a:endParaRPr lang="ru-RU" dirty="0"/>
          </a:p>
        </p:txBody>
      </p:sp>
      <p:pic>
        <p:nvPicPr>
          <p:cNvPr id="2050" name="Picture 2" descr="https://sites.google.com/site/himulacom/_/rsrc/1361200395485/zvonok-na-urok/11-klass---cetveertyj-god-obucenia/urok-no33-obsie-sposoby-polucenia-metallov/7-08.JPG?height=286&amp;width=400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179" r="2124" b="6242"/>
          <a:stretch/>
        </p:blipFill>
        <p:spPr bwMode="auto">
          <a:xfrm>
            <a:off x="3931382" y="260648"/>
            <a:ext cx="5043126" cy="324036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898" b="5260"/>
          <a:stretch/>
        </p:blipFill>
        <p:spPr bwMode="auto">
          <a:xfrm>
            <a:off x="3931382" y="3573016"/>
            <a:ext cx="5043126" cy="313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1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3600" b="1" i="1" dirty="0"/>
              <a:t>Общие способы получения металлов</a:t>
            </a:r>
            <a:endParaRPr lang="ru-RU" sz="36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1. </a:t>
            </a:r>
            <a:r>
              <a:rPr lang="ru-RU" b="1" i="1" dirty="0"/>
              <a:t>Восстановление металлов из оксидов </a:t>
            </a:r>
            <a:r>
              <a:rPr lang="ru-RU" b="1" i="1" dirty="0">
                <a:solidFill>
                  <a:srgbClr val="C00000"/>
                </a:solidFill>
              </a:rPr>
              <a:t>углем</a:t>
            </a:r>
            <a:r>
              <a:rPr lang="ru-RU" b="1" i="1" dirty="0"/>
              <a:t> или </a:t>
            </a:r>
            <a:r>
              <a:rPr lang="ru-RU" b="1" i="1" dirty="0">
                <a:solidFill>
                  <a:srgbClr val="C00000"/>
                </a:solidFill>
              </a:rPr>
              <a:t>угарным газом</a:t>
            </a:r>
            <a:endParaRPr lang="ru-RU" dirty="0" smtClean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r>
              <a:rPr lang="ru-RU" b="1" dirty="0" err="1"/>
              <a:t>Mе</a:t>
            </a:r>
            <a:r>
              <a:rPr lang="ru-RU" b="1" baseline="-25000" dirty="0" err="1"/>
              <a:t>x</a:t>
            </a:r>
            <a:r>
              <a:rPr lang="ru-RU" b="1" dirty="0" err="1"/>
              <a:t>O</a:t>
            </a:r>
            <a:r>
              <a:rPr lang="ru-RU" b="1" baseline="-25000" dirty="0" err="1"/>
              <a:t>y</a:t>
            </a:r>
            <a:r>
              <a:rPr lang="ru-RU" b="1" baseline="-25000" dirty="0"/>
              <a:t> </a:t>
            </a:r>
            <a:r>
              <a:rPr lang="ru-RU" b="1" dirty="0"/>
              <a:t>+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/>
              <a:t> =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ru-RU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/>
              <a:t> + </a:t>
            </a:r>
            <a:r>
              <a:rPr lang="ru-RU" b="1" dirty="0" err="1"/>
              <a:t>Me</a:t>
            </a:r>
            <a:r>
              <a:rPr lang="ru-RU" b="1" dirty="0"/>
              <a:t>,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Mе</a:t>
            </a:r>
            <a:r>
              <a:rPr lang="ru-RU" b="1" baseline="-25000" dirty="0" err="1" smtClean="0"/>
              <a:t>x</a:t>
            </a:r>
            <a:r>
              <a:rPr lang="ru-RU" b="1" dirty="0" err="1" smtClean="0"/>
              <a:t>O</a:t>
            </a:r>
            <a:r>
              <a:rPr lang="ru-RU" b="1" baseline="-25000" dirty="0" err="1" smtClean="0"/>
              <a:t>y</a:t>
            </a:r>
            <a:r>
              <a:rPr lang="ru-RU" b="1" baseline="-25000" dirty="0"/>
              <a:t> </a:t>
            </a:r>
            <a:r>
              <a:rPr lang="ru-RU" b="1" dirty="0"/>
              <a:t>+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/>
              <a:t> =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ru-RU" b="1" dirty="0"/>
              <a:t> + </a:t>
            </a:r>
            <a:r>
              <a:rPr lang="ru-RU" b="1" dirty="0" err="1"/>
              <a:t>Me</a:t>
            </a:r>
            <a:r>
              <a:rPr lang="ru-RU" b="1" dirty="0"/>
              <a:t>,  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Mе</a:t>
            </a:r>
            <a:r>
              <a:rPr lang="ru-RU" b="1" baseline="-25000" dirty="0" err="1" smtClean="0"/>
              <a:t>x</a:t>
            </a:r>
            <a:r>
              <a:rPr lang="ru-RU" b="1" dirty="0" err="1" smtClean="0"/>
              <a:t>O</a:t>
            </a:r>
            <a:r>
              <a:rPr lang="ru-RU" b="1" baseline="-25000" dirty="0" err="1" smtClean="0"/>
              <a:t>y</a:t>
            </a:r>
            <a:r>
              <a:rPr lang="ru-RU" b="1" baseline="-25000" dirty="0"/>
              <a:t> </a:t>
            </a:r>
            <a:r>
              <a:rPr lang="ru-RU" b="1" dirty="0"/>
              <a:t>+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ru-RU" b="1" dirty="0"/>
              <a:t> =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ru-RU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/>
              <a:t> + </a:t>
            </a:r>
            <a:r>
              <a:rPr lang="ru-RU" b="1" dirty="0" err="1"/>
              <a:t>Me</a:t>
            </a:r>
            <a:endParaRPr lang="ru-RU" dirty="0" smtClean="0">
              <a:effectLst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altLang="ru-RU" dirty="0" smtClean="0"/>
              <a:t>получают</a:t>
            </a:r>
            <a:r>
              <a:rPr lang="ru-RU" altLang="ru-RU" dirty="0" smtClean="0">
                <a:solidFill>
                  <a:srgbClr val="C00000"/>
                </a:solidFill>
              </a:rPr>
              <a:t>: 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Fe, Cu, </a:t>
            </a:r>
            <a:r>
              <a:rPr lang="en-US" alt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Sn, Cd, Zn</a:t>
            </a:r>
            <a:endParaRPr lang="ru-RU" alt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i="1" dirty="0"/>
              <a:t>Например,</a:t>
            </a:r>
            <a:endParaRPr lang="pl-PL" dirty="0" smtClean="0">
              <a:effectLst/>
            </a:endParaRPr>
          </a:p>
          <a:p>
            <a:pPr marL="0" indent="0">
              <a:buNone/>
            </a:pPr>
            <a:r>
              <a:rPr lang="ru-RU" b="1" i="1" dirty="0" smtClean="0"/>
              <a:t>1. </a:t>
            </a:r>
            <a:r>
              <a:rPr lang="pl-PL" b="1" i="1" dirty="0" smtClean="0"/>
              <a:t>ZnO</a:t>
            </a:r>
            <a:r>
              <a:rPr lang="pl-PL" b="1" i="1" baseline="-25000" dirty="0" smtClean="0"/>
              <a:t>y</a:t>
            </a:r>
            <a:r>
              <a:rPr lang="pl-PL" b="1" i="1" dirty="0"/>
              <a:t>+ C </a:t>
            </a:r>
            <a:r>
              <a:rPr lang="pl-PL" b="1" i="1" baseline="30000" dirty="0"/>
              <a:t>t</a:t>
            </a:r>
            <a:r>
              <a:rPr lang="pl-PL" b="1" i="1" dirty="0"/>
              <a:t>= CO + Zn  </a:t>
            </a:r>
            <a:endParaRPr lang="pl-PL" b="1" dirty="0" smtClean="0">
              <a:effectLst/>
            </a:endParaRP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2. </a:t>
            </a:r>
            <a:r>
              <a:rPr lang="pl-PL" b="1" i="1" dirty="0" smtClean="0"/>
              <a:t>Fe</a:t>
            </a:r>
            <a:r>
              <a:rPr lang="pl-PL" b="1" i="1" baseline="-25000" dirty="0" smtClean="0"/>
              <a:t>3</a:t>
            </a:r>
            <a:r>
              <a:rPr lang="pl-PL" b="1" i="1" dirty="0" smtClean="0"/>
              <a:t>O</a:t>
            </a:r>
            <a:r>
              <a:rPr lang="pl-PL" b="1" i="1" baseline="-25000" dirty="0" smtClean="0"/>
              <a:t>4</a:t>
            </a:r>
            <a:r>
              <a:rPr lang="pl-PL" b="1" i="1" dirty="0"/>
              <a:t>+ 4CO </a:t>
            </a:r>
            <a:r>
              <a:rPr lang="pl-PL" b="1" i="1" baseline="30000" dirty="0"/>
              <a:t>t</a:t>
            </a:r>
            <a:r>
              <a:rPr lang="pl-PL" b="1" i="1" dirty="0"/>
              <a:t>= 4CO</a:t>
            </a:r>
            <a:r>
              <a:rPr lang="pl-PL" b="1" i="1" baseline="-25000" dirty="0"/>
              <a:t>2</a:t>
            </a:r>
            <a:r>
              <a:rPr lang="pl-PL" b="1" i="1" dirty="0"/>
              <a:t> + 3Fe  </a:t>
            </a:r>
            <a:endParaRPr lang="pl-PL" b="1" dirty="0" smtClean="0">
              <a:effectLst/>
            </a:endParaRP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3. </a:t>
            </a:r>
            <a:r>
              <a:rPr lang="pl-PL" b="1" i="1" dirty="0" smtClean="0"/>
              <a:t>MgO </a:t>
            </a:r>
            <a:r>
              <a:rPr lang="pl-PL" b="1" i="1" dirty="0"/>
              <a:t>+ C </a:t>
            </a:r>
            <a:r>
              <a:rPr lang="pl-PL" b="1" i="1" baseline="30000" dirty="0"/>
              <a:t>t</a:t>
            </a:r>
            <a:r>
              <a:rPr lang="pl-PL" b="1" i="1" dirty="0"/>
              <a:t>= Mg + CO</a:t>
            </a:r>
            <a:endParaRPr lang="pl-PL" b="1" dirty="0" smtClean="0">
              <a:effectLst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подходит для металлов, образующих карбиды с углём.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6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3600" b="1" i="1" dirty="0" smtClean="0"/>
              <a:t>Общие способы получения металлов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256584"/>
          </a:xfrm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2. </a:t>
            </a:r>
            <a:r>
              <a:rPr lang="ru-RU" b="1" i="1" dirty="0"/>
              <a:t>Обжиг сульфидов с последующим восстановлением </a:t>
            </a:r>
            <a:r>
              <a:rPr lang="ru-RU" i="1" dirty="0"/>
              <a:t>(если металл находится в руде в виде соли или основания, то последние предварительно переводят в оксид)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1 стадия</a:t>
            </a:r>
            <a:r>
              <a:rPr lang="ru-RU" b="1" dirty="0"/>
              <a:t> –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Mе</a:t>
            </a:r>
            <a:r>
              <a:rPr lang="ru-RU" b="1" baseline="-25000" dirty="0" smtClean="0"/>
              <a:t>x</a:t>
            </a:r>
            <a:r>
              <a:rPr lang="ru-RU" b="1" dirty="0" smtClean="0"/>
              <a:t>S</a:t>
            </a:r>
            <a:r>
              <a:rPr lang="ru-RU" b="1" baseline="-25000" dirty="0" smtClean="0"/>
              <a:t>y</a:t>
            </a:r>
            <a:r>
              <a:rPr lang="ru-RU" b="1" dirty="0" smtClean="0"/>
              <a:t>+O</a:t>
            </a:r>
            <a:r>
              <a:rPr lang="ru-RU" b="1" baseline="-25000" dirty="0" smtClean="0"/>
              <a:t>2 </a:t>
            </a:r>
            <a:r>
              <a:rPr lang="ru-RU" b="1" dirty="0" smtClean="0"/>
              <a:t>=  Mе</a:t>
            </a:r>
            <a:r>
              <a:rPr lang="ru-RU" b="1" baseline="-25000" dirty="0" smtClean="0"/>
              <a:t>x</a:t>
            </a:r>
            <a:r>
              <a:rPr lang="ru-RU" b="1" dirty="0" smtClean="0"/>
              <a:t>O</a:t>
            </a:r>
            <a:r>
              <a:rPr lang="ru-RU" b="1" baseline="-25000" dirty="0" smtClean="0"/>
              <a:t>y</a:t>
            </a:r>
            <a:r>
              <a:rPr lang="ru-RU" b="1" dirty="0" smtClean="0"/>
              <a:t>+SO</a:t>
            </a:r>
            <a:r>
              <a:rPr lang="ru-RU" b="1" baseline="-25000" dirty="0" smtClean="0"/>
              <a:t>2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2</a:t>
            </a:r>
            <a:r>
              <a:rPr lang="ru-RU" i="1" dirty="0">
                <a:solidFill>
                  <a:srgbClr val="C00000"/>
                </a:solidFill>
              </a:rPr>
              <a:t> стадия</a:t>
            </a:r>
            <a:r>
              <a:rPr lang="ru-RU" b="1" dirty="0"/>
              <a:t> </a:t>
            </a:r>
            <a:r>
              <a:rPr lang="ru-RU" b="1" dirty="0" smtClean="0"/>
              <a:t>–</a:t>
            </a:r>
            <a:r>
              <a:rPr lang="ru-RU" b="1" dirty="0"/>
              <a:t> 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Mе</a:t>
            </a:r>
            <a:r>
              <a:rPr lang="ru-RU" b="1" baseline="-25000" dirty="0" err="1" smtClean="0"/>
              <a:t>x</a:t>
            </a:r>
            <a:r>
              <a:rPr lang="ru-RU" b="1" dirty="0" err="1" smtClean="0"/>
              <a:t>O</a:t>
            </a:r>
            <a:r>
              <a:rPr lang="ru-RU" b="1" baseline="-25000" dirty="0" err="1" smtClean="0"/>
              <a:t>y</a:t>
            </a:r>
            <a:r>
              <a:rPr lang="ru-RU" b="1" baseline="-25000" dirty="0"/>
              <a:t> </a:t>
            </a:r>
            <a:r>
              <a:rPr lang="ru-RU" b="1" dirty="0"/>
              <a:t>+ C = CO</a:t>
            </a:r>
            <a:r>
              <a:rPr lang="ru-RU" b="1" baseline="-25000" dirty="0"/>
              <a:t>2</a:t>
            </a:r>
            <a:r>
              <a:rPr lang="ru-RU" b="1" dirty="0"/>
              <a:t> + </a:t>
            </a:r>
            <a:r>
              <a:rPr lang="ru-RU" b="1" dirty="0" err="1"/>
              <a:t>Me</a:t>
            </a:r>
            <a:r>
              <a:rPr lang="ru-RU" b="1" dirty="0"/>
              <a:t>  или  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Mе</a:t>
            </a:r>
            <a:r>
              <a:rPr lang="ru-RU" b="1" baseline="-25000" dirty="0" err="1" smtClean="0"/>
              <a:t>x</a:t>
            </a:r>
            <a:r>
              <a:rPr lang="ru-RU" b="1" dirty="0" err="1" smtClean="0"/>
              <a:t>O</a:t>
            </a:r>
            <a:r>
              <a:rPr lang="ru-RU" b="1" baseline="-25000" dirty="0" err="1" smtClean="0"/>
              <a:t>y</a:t>
            </a:r>
            <a:r>
              <a:rPr lang="ru-RU" b="1" baseline="-25000" dirty="0"/>
              <a:t> </a:t>
            </a:r>
            <a:r>
              <a:rPr lang="ru-RU" b="1" dirty="0"/>
              <a:t>+ CO = CO</a:t>
            </a:r>
            <a:r>
              <a:rPr lang="ru-RU" b="1" baseline="-25000" dirty="0"/>
              <a:t>2</a:t>
            </a:r>
            <a:r>
              <a:rPr lang="ru-RU" b="1" dirty="0"/>
              <a:t> + </a:t>
            </a:r>
            <a:r>
              <a:rPr lang="ru-RU" b="1" dirty="0" err="1"/>
              <a:t>Me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256584"/>
          </a:xfrm>
          <a:ln>
            <a:solidFill>
              <a:srgbClr val="0070C0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i="1" dirty="0"/>
              <a:t>Например,</a:t>
            </a:r>
            <a:endParaRPr lang="ru-RU" dirty="0" smtClean="0">
              <a:effectLst/>
            </a:endParaRPr>
          </a:p>
          <a:p>
            <a:endParaRPr lang="ru-RU" i="1" dirty="0" smtClean="0"/>
          </a:p>
          <a:p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1.  2</a:t>
            </a:r>
            <a:r>
              <a:rPr lang="en-US" i="1" dirty="0" err="1"/>
              <a:t>ZnS</a:t>
            </a:r>
            <a:r>
              <a:rPr lang="en-US" i="1" dirty="0"/>
              <a:t> + 3O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i="1" baseline="30000" dirty="0"/>
              <a:t>t</a:t>
            </a:r>
            <a:r>
              <a:rPr lang="en-US" i="1" dirty="0"/>
              <a:t>=  2ZnO + 2SO</a:t>
            </a:r>
            <a:r>
              <a:rPr lang="en-US" i="1" baseline="-25000" dirty="0"/>
              <a:t>2</a:t>
            </a:r>
            <a:r>
              <a:rPr lang="en-US" i="1" dirty="0"/>
              <a:t>↑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2.  </a:t>
            </a:r>
            <a:r>
              <a:rPr lang="en-US" i="1" dirty="0" smtClean="0"/>
              <a:t>MgCO</a:t>
            </a:r>
            <a:r>
              <a:rPr lang="en-US" i="1" baseline="-25000" dirty="0" smtClean="0"/>
              <a:t>3</a:t>
            </a:r>
            <a:r>
              <a:rPr lang="en-US" i="1" dirty="0" smtClean="0"/>
              <a:t> </a:t>
            </a:r>
            <a:r>
              <a:rPr lang="en-US" i="1" baseline="30000" dirty="0"/>
              <a:t>t</a:t>
            </a:r>
            <a:r>
              <a:rPr lang="en-US" i="1" dirty="0"/>
              <a:t>= </a:t>
            </a:r>
            <a:r>
              <a:rPr lang="en-US" i="1" dirty="0" err="1"/>
              <a:t>MgO</a:t>
            </a:r>
            <a:r>
              <a:rPr lang="en-US" i="1" dirty="0"/>
              <a:t> + CO</a:t>
            </a:r>
            <a:r>
              <a:rPr lang="en-US" i="1" baseline="-25000" dirty="0"/>
              <a:t>2</a:t>
            </a:r>
            <a:r>
              <a:rPr lang="en-US" i="1" dirty="0"/>
              <a:t>↑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7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3600" b="1" i="1" dirty="0" smtClean="0"/>
              <a:t>Общие способы получения металлов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25658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3 </a:t>
            </a:r>
            <a:r>
              <a:rPr lang="ru-RU" b="1" i="1" dirty="0"/>
              <a:t>Алюмотермия</a:t>
            </a:r>
            <a:r>
              <a:rPr lang="ru-RU" dirty="0"/>
              <a:t> (</a:t>
            </a:r>
            <a:r>
              <a:rPr lang="ru-RU" i="1" dirty="0"/>
              <a:t>в тех случаях, когда нельзя восстановить углём или угарным газом из-за образования карбида или гидрида</a:t>
            </a:r>
            <a:r>
              <a:rPr lang="ru-RU" dirty="0"/>
              <a:t>)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Mе</a:t>
            </a:r>
            <a:r>
              <a:rPr lang="ru-RU" b="1" baseline="-25000" dirty="0" err="1" smtClean="0"/>
              <a:t>x</a:t>
            </a:r>
            <a:r>
              <a:rPr lang="ru-RU" b="1" dirty="0" err="1" smtClean="0"/>
              <a:t>O</a:t>
            </a:r>
            <a:r>
              <a:rPr lang="ru-RU" b="1" baseline="-25000" dirty="0" err="1" smtClean="0"/>
              <a:t>y</a:t>
            </a:r>
            <a:r>
              <a:rPr lang="ru-RU" b="1" baseline="-25000" dirty="0"/>
              <a:t> </a:t>
            </a:r>
            <a:r>
              <a:rPr lang="ru-RU" b="1" dirty="0"/>
              <a:t>+ </a:t>
            </a:r>
            <a:r>
              <a:rPr lang="ru-RU" b="1" dirty="0" err="1"/>
              <a:t>Al</a:t>
            </a:r>
            <a:r>
              <a:rPr lang="ru-RU" b="1" dirty="0"/>
              <a:t> = Al</a:t>
            </a:r>
            <a:r>
              <a:rPr lang="ru-RU" b="1" baseline="-25000" dirty="0"/>
              <a:t>2</a:t>
            </a:r>
            <a:r>
              <a:rPr lang="ru-RU" b="1" dirty="0"/>
              <a:t>O</a:t>
            </a:r>
            <a:r>
              <a:rPr lang="ru-RU" b="1" baseline="-25000" dirty="0"/>
              <a:t>3</a:t>
            </a:r>
            <a:r>
              <a:rPr lang="ru-RU" b="1" dirty="0"/>
              <a:t> + </a:t>
            </a:r>
            <a:r>
              <a:rPr lang="ru-RU" b="1" dirty="0" err="1"/>
              <a:t>Me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altLang="ru-RU" dirty="0" smtClean="0"/>
              <a:t>получают: </a:t>
            </a:r>
            <a:r>
              <a:rPr lang="en-US" alt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W, V</a:t>
            </a:r>
            <a:r>
              <a:rPr lang="ru-RU" altLang="ru-RU" b="1" dirty="0" smtClean="0"/>
              <a:t> и </a:t>
            </a:r>
            <a:r>
              <a:rPr lang="ru-RU" altLang="ru-RU" b="1" dirty="0" err="1" smtClean="0"/>
              <a:t>др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/>
              <a:t>Например,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i="1" dirty="0" smtClean="0"/>
              <a:t>1. </a:t>
            </a:r>
            <a:r>
              <a:rPr lang="ru-RU" b="1" i="1" dirty="0" smtClean="0"/>
              <a:t>4</a:t>
            </a:r>
            <a:r>
              <a:rPr lang="en-US" b="1" i="1" dirty="0" err="1"/>
              <a:t>SrO</a:t>
            </a:r>
            <a:r>
              <a:rPr lang="en-US" b="1" i="1" dirty="0"/>
              <a:t> + 2Al </a:t>
            </a:r>
            <a:r>
              <a:rPr lang="en-US" b="1" i="1" baseline="30000" dirty="0"/>
              <a:t>t</a:t>
            </a:r>
            <a:r>
              <a:rPr lang="en-US" b="1" i="1" dirty="0"/>
              <a:t>= </a:t>
            </a:r>
            <a:r>
              <a:rPr lang="en-US" b="1" i="1" dirty="0" err="1"/>
              <a:t>Sr</a:t>
            </a:r>
            <a:r>
              <a:rPr lang="en-US" b="1" i="1" dirty="0"/>
              <a:t>(AlO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b="1" i="1" baseline="-25000" dirty="0"/>
              <a:t>2</a:t>
            </a:r>
            <a:r>
              <a:rPr lang="en-US" b="1" i="1" dirty="0"/>
              <a:t> + 3Sr</a:t>
            </a:r>
            <a:endParaRPr lang="en-US" b="1" dirty="0" smtClean="0">
              <a:effectLst/>
            </a:endParaRPr>
          </a:p>
          <a:p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2. </a:t>
            </a:r>
            <a:r>
              <a:rPr lang="en-US" b="1" i="1" dirty="0" smtClean="0"/>
              <a:t>3MnO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</a:t>
            </a:r>
            <a:r>
              <a:rPr lang="en-US" b="1" i="1" dirty="0"/>
              <a:t>+ 4Al </a:t>
            </a:r>
            <a:r>
              <a:rPr lang="en-US" b="1" i="1" baseline="30000" dirty="0"/>
              <a:t>t</a:t>
            </a:r>
            <a:r>
              <a:rPr lang="en-US" b="1" i="1" dirty="0"/>
              <a:t>= 3Mn + 2Al</a:t>
            </a:r>
            <a:r>
              <a:rPr lang="en-US" b="1" i="1" baseline="-25000" dirty="0"/>
              <a:t>2</a:t>
            </a:r>
            <a:r>
              <a:rPr lang="en-US" b="1" i="1" dirty="0"/>
              <a:t>O</a:t>
            </a:r>
            <a:r>
              <a:rPr lang="en-US" b="1" i="1" baseline="-25000" dirty="0"/>
              <a:t>3</a:t>
            </a:r>
            <a:endParaRPr lang="en-US" b="1" dirty="0" smtClean="0">
              <a:effectLst/>
            </a:endParaRPr>
          </a:p>
          <a:p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3. </a:t>
            </a:r>
            <a:r>
              <a:rPr lang="en-US" b="1" i="1" dirty="0" smtClean="0"/>
              <a:t>2Al </a:t>
            </a:r>
            <a:r>
              <a:rPr lang="en-US" b="1" i="1" dirty="0"/>
              <a:t>+ 3BaO </a:t>
            </a:r>
            <a:r>
              <a:rPr lang="en-US" b="1" i="1" baseline="30000" dirty="0"/>
              <a:t>t</a:t>
            </a:r>
            <a:r>
              <a:rPr lang="en-US" b="1" i="1" dirty="0"/>
              <a:t>= 3Ba + Al</a:t>
            </a:r>
            <a:r>
              <a:rPr lang="en-US" b="1" i="1" baseline="-25000" dirty="0"/>
              <a:t>2</a:t>
            </a:r>
            <a:r>
              <a:rPr lang="en-US" b="1" i="1" dirty="0"/>
              <a:t>O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i="1" dirty="0"/>
              <a:t>(</a:t>
            </a:r>
            <a:r>
              <a:rPr lang="ru-RU" i="1" dirty="0"/>
              <a:t>получают барий высокой чистоты)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5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3600" b="1" i="1" dirty="0" smtClean="0"/>
              <a:t>Общие способы получения металлов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/>
              <a:t>4. </a:t>
            </a:r>
            <a:r>
              <a:rPr lang="ru-RU" b="1" i="1" dirty="0" err="1"/>
              <a:t>Водородотермия</a:t>
            </a:r>
            <a:r>
              <a:rPr lang="ru-RU" b="1" i="1" dirty="0"/>
              <a:t> - </a:t>
            </a:r>
            <a:r>
              <a:rPr lang="ru-RU" i="1" dirty="0"/>
              <a:t>для получения металлов особой чистоты</a:t>
            </a:r>
            <a:endParaRPr lang="ru-RU" i="1" dirty="0" smtClean="0">
              <a:effectLst/>
            </a:endParaRP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Mе</a:t>
            </a:r>
            <a:r>
              <a:rPr lang="ru-RU" b="1" baseline="-25000" dirty="0" err="1" smtClean="0"/>
              <a:t>x</a:t>
            </a:r>
            <a:r>
              <a:rPr lang="ru-RU" b="1" dirty="0" err="1" smtClean="0"/>
              <a:t>O</a:t>
            </a:r>
            <a:r>
              <a:rPr lang="ru-RU" b="1" baseline="-25000" dirty="0" err="1" smtClean="0"/>
              <a:t>y</a:t>
            </a:r>
            <a:r>
              <a:rPr lang="ru-RU" b="1" baseline="-25000" dirty="0"/>
              <a:t> </a:t>
            </a:r>
            <a:r>
              <a:rPr lang="ru-RU" b="1" dirty="0"/>
              <a:t>+ H</a:t>
            </a:r>
            <a:r>
              <a:rPr lang="ru-RU" b="1" baseline="-25000" dirty="0"/>
              <a:t>2</a:t>
            </a:r>
            <a:r>
              <a:rPr lang="ru-RU" b="1" dirty="0"/>
              <a:t> = H</a:t>
            </a:r>
            <a:r>
              <a:rPr lang="ru-RU" b="1" baseline="-25000" dirty="0"/>
              <a:t>2</a:t>
            </a:r>
            <a:r>
              <a:rPr lang="ru-RU" b="1" dirty="0"/>
              <a:t>O + </a:t>
            </a:r>
            <a:r>
              <a:rPr lang="ru-RU" b="1" dirty="0" err="1"/>
              <a:t>Me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alt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ru-RU" alt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Получают металлы большей чистоты</a:t>
            </a:r>
            <a:r>
              <a:rPr lang="ru-RU" alt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Cu, Ni, W, Fe, Mo, Cd, </a:t>
            </a:r>
            <a:r>
              <a:rPr lang="en-US" alt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endParaRPr lang="ru-RU" alt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pt-BR" i="1" dirty="0"/>
              <a:t>Например, </a:t>
            </a:r>
            <a:endParaRPr lang="pt-BR" dirty="0" smtClean="0">
              <a:effectLst/>
            </a:endParaRPr>
          </a:p>
          <a:p>
            <a:pPr marL="0" indent="0">
              <a:buNone/>
            </a:pPr>
            <a:r>
              <a:rPr lang="ru-RU" i="1" dirty="0" smtClean="0"/>
              <a:t>1. </a:t>
            </a:r>
            <a:r>
              <a:rPr lang="pt-BR" b="1" i="1" dirty="0" smtClean="0"/>
              <a:t>WO</a:t>
            </a:r>
            <a:r>
              <a:rPr lang="pt-BR" b="1" i="1" baseline="-25000" dirty="0" smtClean="0"/>
              <a:t>3</a:t>
            </a:r>
            <a:r>
              <a:rPr lang="pt-BR" b="1" i="1" dirty="0" smtClean="0"/>
              <a:t> </a:t>
            </a:r>
            <a:r>
              <a:rPr lang="pt-BR" b="1" i="1" dirty="0"/>
              <a:t>+ 3H</a:t>
            </a:r>
            <a:r>
              <a:rPr lang="pt-BR" b="1" i="1" baseline="-25000" dirty="0"/>
              <a:t>2</a:t>
            </a:r>
            <a:r>
              <a:rPr lang="pt-BR" b="1" i="1" dirty="0"/>
              <a:t> </a:t>
            </a:r>
            <a:r>
              <a:rPr lang="pt-BR" b="1" i="1" baseline="30000" dirty="0"/>
              <a:t>t</a:t>
            </a:r>
            <a:r>
              <a:rPr lang="pt-BR" b="1" i="1" dirty="0"/>
              <a:t>=  W + 3H</a:t>
            </a:r>
            <a:r>
              <a:rPr lang="pt-BR" b="1" i="1" baseline="-25000" dirty="0"/>
              <a:t>2</a:t>
            </a:r>
            <a:r>
              <a:rPr lang="pt-BR" b="1" i="1" dirty="0"/>
              <a:t>O↑</a:t>
            </a:r>
            <a:endParaRPr lang="pt-BR" b="1" dirty="0" smtClean="0">
              <a:effectLst/>
            </a:endParaRPr>
          </a:p>
          <a:p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2. </a:t>
            </a:r>
            <a:r>
              <a:rPr lang="pt-BR" b="1" i="1" dirty="0" smtClean="0"/>
              <a:t>MoO</a:t>
            </a:r>
            <a:r>
              <a:rPr lang="pt-BR" b="1" i="1" baseline="-25000" dirty="0" smtClean="0"/>
              <a:t>3</a:t>
            </a:r>
            <a:r>
              <a:rPr lang="pt-BR" b="1" i="1" dirty="0" smtClean="0"/>
              <a:t> </a:t>
            </a:r>
            <a:r>
              <a:rPr lang="pt-BR" b="1" i="1" dirty="0"/>
              <a:t>+ 3H</a:t>
            </a:r>
            <a:r>
              <a:rPr lang="pt-BR" b="1" i="1" baseline="-25000" dirty="0"/>
              <a:t>2</a:t>
            </a:r>
            <a:r>
              <a:rPr lang="pt-BR" b="1" i="1" dirty="0"/>
              <a:t> </a:t>
            </a:r>
            <a:r>
              <a:rPr lang="pt-BR" b="1" i="1" baseline="30000" dirty="0"/>
              <a:t>t</a:t>
            </a:r>
            <a:r>
              <a:rPr lang="pt-BR" b="1" i="1" dirty="0"/>
              <a:t>=  Mo + 3H</a:t>
            </a:r>
            <a:r>
              <a:rPr lang="pt-BR" b="1" i="1" baseline="-25000" dirty="0"/>
              <a:t>2</a:t>
            </a:r>
            <a:r>
              <a:rPr lang="pt-BR" b="1" i="1" dirty="0"/>
              <a:t>O↑</a:t>
            </a:r>
            <a:endParaRPr lang="pt-BR" b="1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3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1375</Words>
  <Application>Microsoft Office PowerPoint</Application>
  <PresentationFormat>Экран (4:3)</PresentationFormat>
  <Paragraphs>231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Основные способы получения металлов</vt:lpstr>
      <vt:lpstr>Способы получения металлов </vt:lpstr>
      <vt:lpstr>Презентация PowerPoint</vt:lpstr>
      <vt:lpstr>Презентация PowerPoint</vt:lpstr>
      <vt:lpstr>Презентация PowerPoint</vt:lpstr>
      <vt:lpstr>Общие способы получения металлов</vt:lpstr>
      <vt:lpstr>Общие способы получения металлов</vt:lpstr>
      <vt:lpstr>Общие способы получения металлов</vt:lpstr>
      <vt:lpstr>Общие способы получения металлов</vt:lpstr>
      <vt:lpstr>Восстановление металлов электрическим током (электролиз)</vt:lpstr>
      <vt:lpstr>Восстановление металлов электрическим током (электролиз)</vt:lpstr>
      <vt:lpstr>Презентация PowerPoint</vt:lpstr>
      <vt:lpstr>Примеры заданий по теме: «Общие способы получение металлов»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способы получения металлов</dc:title>
  <dc:creator>Игорь</dc:creator>
  <cp:lastModifiedBy>Игорь</cp:lastModifiedBy>
  <cp:revision>7</cp:revision>
  <dcterms:created xsi:type="dcterms:W3CDTF">2014-03-06T14:36:59Z</dcterms:created>
  <dcterms:modified xsi:type="dcterms:W3CDTF">2014-03-06T15:47:22Z</dcterms:modified>
</cp:coreProperties>
</file>