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0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88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370013" y="381000"/>
            <a:ext cx="6859587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>
          <a:xfrm>
            <a:off x="228600" y="6326188"/>
            <a:ext cx="1905000" cy="379412"/>
          </a:xfrm>
        </p:spPr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86000" y="6324600"/>
            <a:ext cx="2895600" cy="3794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410200" y="6324600"/>
            <a:ext cx="1905000" cy="379413"/>
          </a:xfrm>
        </p:spPr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9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9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4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6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8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2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0399B9AF-F953-4554-BF5E-D84B90D1C1FA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48ABF61C-8094-4802-AE0C-1E7B1DAC40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584" y="1268760"/>
            <a:ext cx="7992888" cy="2123728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5400" i="1" dirty="0" smtClean="0"/>
              <a:t>Ионные уравнения</a:t>
            </a:r>
            <a:r>
              <a:rPr lang="en-US" sz="5400" i="1" dirty="0" smtClean="0"/>
              <a:t/>
            </a:r>
            <a:br>
              <a:rPr lang="en-US" sz="5400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828800" y="3429000"/>
            <a:ext cx="6199584" cy="2232248"/>
          </a:xfrm>
        </p:spPr>
        <p:txBody>
          <a:bodyPr/>
          <a:lstStyle/>
          <a:p>
            <a:pPr algn="ctr"/>
            <a:r>
              <a:rPr lang="ru-RU" dirty="0" smtClean="0"/>
              <a:t>Урок в 8 классе</a:t>
            </a:r>
          </a:p>
          <a:p>
            <a:pPr algn="ctr"/>
            <a:r>
              <a:rPr lang="ru-RU" dirty="0" smtClean="0"/>
              <a:t>Учитель  химии</a:t>
            </a:r>
          </a:p>
          <a:p>
            <a:pPr algn="ctr"/>
            <a:r>
              <a:rPr lang="ru-RU" dirty="0" smtClean="0"/>
              <a:t>МБОУ МО г. Нягань «СОШ №6»</a:t>
            </a:r>
          </a:p>
          <a:p>
            <a:pPr algn="ctr"/>
            <a:r>
              <a:rPr lang="ru-RU" dirty="0" smtClean="0"/>
              <a:t>Ким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49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81000"/>
            <a:ext cx="8208911" cy="88776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3600" i="1" dirty="0" smtClean="0"/>
              <a:t>Повторение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76400"/>
            <a:ext cx="8208912" cy="4776936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Что такое «электролит»?</a:t>
            </a:r>
          </a:p>
          <a:p>
            <a:pPr marL="457200" indent="-4572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Какие классы веществ относятся к электролитам?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такое «диссоциация»?</a:t>
            </a:r>
          </a:p>
          <a:p>
            <a:pPr marL="457200" indent="-457200">
              <a:buAutoNum type="arabicPeriod"/>
            </a:pPr>
            <a:r>
              <a:rPr lang="ru-RU" dirty="0" smtClean="0"/>
              <a:t>Чем отличаются уравнения диссоциации сильных и слабых электролитов?</a:t>
            </a:r>
          </a:p>
          <a:p>
            <a:pPr marL="457200" indent="-457200">
              <a:buAutoNum type="arabicPeriod"/>
            </a:pPr>
            <a:r>
              <a:rPr lang="ru-RU" dirty="0" smtClean="0"/>
              <a:t>В каких случаях возможна ступенчатая диссоциация?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Какие вещества – электролиты всегда считаются сильными электролитами?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 можно определить силу кислоты, как электролита?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65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224136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3600" i="1" dirty="0" smtClean="0"/>
              <a:t>Закрепление – </a:t>
            </a:r>
            <a:br>
              <a:rPr lang="ru-RU" sz="3600" i="1" dirty="0" smtClean="0"/>
            </a:br>
            <a:r>
              <a:rPr lang="ru-RU" sz="3600" i="1" dirty="0" smtClean="0">
                <a:solidFill>
                  <a:srgbClr val="0000FF"/>
                </a:solidFill>
              </a:rPr>
              <a:t>составление уравнений диссоциации</a:t>
            </a:r>
            <a:endParaRPr lang="ru-RU" sz="3600" i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5523013"/>
              </p:ext>
            </p:extLst>
          </p:nvPr>
        </p:nvGraphicFramePr>
        <p:xfrm>
          <a:off x="395536" y="1484784"/>
          <a:ext cx="4329112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9112"/>
              </a:tblGrid>
              <a:tr h="4464496">
                <a:tc>
                  <a:txBody>
                    <a:bodyPr/>
                    <a:lstStyle/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i="0" dirty="0" smtClean="0">
                          <a:effectLst/>
                        </a:rPr>
                        <a:t>Na</a:t>
                      </a:r>
                      <a:r>
                        <a:rPr lang="en-US" sz="3200" i="0" baseline="-25000" dirty="0" smtClean="0">
                          <a:effectLst/>
                        </a:rPr>
                        <a:t>2</a:t>
                      </a:r>
                      <a:r>
                        <a:rPr lang="en-US" sz="3200" i="0" dirty="0" smtClean="0">
                          <a:effectLst/>
                        </a:rPr>
                        <a:t>SO</a:t>
                      </a:r>
                      <a:r>
                        <a:rPr lang="en-US" sz="3200" i="0" baseline="-25000" dirty="0" smtClean="0">
                          <a:effectLst/>
                        </a:rPr>
                        <a:t>3</a:t>
                      </a:r>
                      <a:r>
                        <a:rPr lang="en-US" sz="3200" i="0" dirty="0" smtClean="0">
                          <a:effectLst/>
                        </a:rPr>
                        <a:t> </a:t>
                      </a:r>
                      <a:endParaRPr lang="ru-RU" sz="3200" i="0" dirty="0" smtClean="0">
                        <a:effectLst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i="0" dirty="0" err="1" smtClean="0">
                          <a:effectLst/>
                        </a:rPr>
                        <a:t>HCl</a:t>
                      </a:r>
                      <a:endParaRPr lang="ru-RU" sz="3200" i="0" dirty="0">
                        <a:effectLst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ru-RU" sz="3200" i="0" dirty="0" smtClean="0">
                          <a:effectLst/>
                        </a:rPr>
                        <a:t>К</a:t>
                      </a:r>
                      <a:r>
                        <a:rPr lang="en-US" sz="3200" i="0" baseline="-25000" dirty="0">
                          <a:effectLst/>
                        </a:rPr>
                        <a:t>2</a:t>
                      </a:r>
                      <a:r>
                        <a:rPr lang="ru-RU" sz="3200" i="0" dirty="0">
                          <a:effectLst/>
                        </a:rPr>
                        <a:t>СО</a:t>
                      </a:r>
                      <a:r>
                        <a:rPr lang="en-US" sz="3200" i="0" baseline="-25000" dirty="0">
                          <a:effectLst/>
                        </a:rPr>
                        <a:t>3 </a:t>
                      </a:r>
                      <a:endParaRPr lang="ru-RU" sz="3200" i="0" dirty="0" smtClean="0">
                        <a:effectLst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i="0" dirty="0" smtClean="0">
                          <a:effectLst/>
                        </a:rPr>
                        <a:t> </a:t>
                      </a:r>
                      <a:r>
                        <a:rPr lang="ru-RU" sz="3200" i="0" dirty="0">
                          <a:effectLst/>
                        </a:rPr>
                        <a:t>Н</a:t>
                      </a:r>
                      <a:r>
                        <a:rPr lang="en-US" sz="3200" i="0" baseline="-25000" dirty="0">
                          <a:effectLst/>
                        </a:rPr>
                        <a:t>3</a:t>
                      </a:r>
                      <a:r>
                        <a:rPr lang="ru-RU" sz="3200" i="0" dirty="0">
                          <a:effectLst/>
                        </a:rPr>
                        <a:t>РО</a:t>
                      </a:r>
                      <a:r>
                        <a:rPr lang="en-US" sz="3200" i="0" baseline="-25000" dirty="0" smtClean="0">
                          <a:effectLst/>
                        </a:rPr>
                        <a:t>4</a:t>
                      </a:r>
                      <a:endParaRPr lang="ru-RU" sz="3200" i="0" baseline="-25000" dirty="0" smtClean="0">
                        <a:effectLst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r>
                        <a:rPr lang="en-US" sz="3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320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32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endParaRPr lang="ru-RU" sz="3200" i="0" dirty="0">
                        <a:effectLst/>
                      </a:endParaRPr>
                    </a:p>
                  </a:txBody>
                  <a:tcPr marL="72152" marR="72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9215240"/>
              </p:ext>
            </p:extLst>
          </p:nvPr>
        </p:nvGraphicFramePr>
        <p:xfrm>
          <a:off x="4860032" y="1484784"/>
          <a:ext cx="4087813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7813"/>
              </a:tblGrid>
              <a:tr h="4464496">
                <a:tc>
                  <a:txBody>
                    <a:bodyPr/>
                    <a:lstStyle/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Mg(OH)</a:t>
                      </a:r>
                      <a:r>
                        <a:rPr kumimoji="0" lang="en-US" altLang="ru-RU" sz="3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altLang="ru-RU" sz="3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b="0" i="0" dirty="0" smtClean="0">
                          <a:effectLst/>
                          <a:latin typeface="+mn-lt"/>
                        </a:rPr>
                        <a:t>Fe(OH)</a:t>
                      </a:r>
                      <a:r>
                        <a:rPr lang="ru-RU" sz="3200" b="0" i="0" baseline="-25000" dirty="0" smtClean="0">
                          <a:effectLst/>
                          <a:latin typeface="+mn-lt"/>
                        </a:rPr>
                        <a:t>3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altLang="ru-RU" sz="3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altLang="ru-RU" sz="3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altLang="ru-RU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6195" algn="ctr">
                        <a:lnSpc>
                          <a:spcPct val="150000"/>
                        </a:lnSpc>
                      </a:pPr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</a:t>
                      </a:r>
                      <a:r>
                        <a:rPr lang="en-US" sz="32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130" marR="681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6093296"/>
            <a:ext cx="856895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Проверочная работа ( </a:t>
            </a:r>
            <a:r>
              <a:rPr lang="ru-RU" sz="2800" i="1" dirty="0" smtClean="0"/>
              <a:t>8-10 минут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54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381000"/>
            <a:ext cx="7848871" cy="114300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3600" i="1" dirty="0" smtClean="0"/>
              <a:t>Ионные уравнения-</a:t>
            </a:r>
            <a:endParaRPr lang="ru-RU" sz="3600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55576" y="1676400"/>
            <a:ext cx="7848872" cy="426720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sz="2800" i="1" dirty="0" smtClean="0"/>
          </a:p>
          <a:p>
            <a:pPr marL="0" indent="0" algn="ctr">
              <a:buNone/>
            </a:pPr>
            <a:r>
              <a:rPr lang="ru-RU" sz="2800" i="1" dirty="0" smtClean="0"/>
              <a:t>уравнения реакций между ионами, идущие с образованием осадка, газа или </a:t>
            </a:r>
            <a:r>
              <a:rPr lang="ru-RU" sz="2800" i="1" dirty="0" err="1" smtClean="0"/>
              <a:t>малодиссоциирующего</a:t>
            </a:r>
            <a:r>
              <a:rPr lang="ru-RU" sz="2800" i="1" dirty="0" smtClean="0"/>
              <a:t> вещества (например, воды).</a:t>
            </a:r>
          </a:p>
          <a:p>
            <a:pPr marL="0" indent="0" algn="ctr">
              <a:buNone/>
            </a:pPr>
            <a:endParaRPr lang="ru-RU" sz="2800" i="1" dirty="0"/>
          </a:p>
          <a:p>
            <a:pPr marL="0" indent="0" algn="ctr">
              <a:buNone/>
            </a:pPr>
            <a:r>
              <a:rPr lang="ru-RU" sz="2800" i="1" dirty="0" smtClean="0"/>
              <a:t>Ионные уравнения бывают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полными</a:t>
            </a:r>
            <a:r>
              <a:rPr lang="ru-RU" sz="2800" i="1" dirty="0" smtClean="0"/>
              <a:t> и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сокращёнными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2986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5" cy="108012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3600" i="1" dirty="0" smtClean="0"/>
              <a:t>Алгоритм </a:t>
            </a:r>
            <a:br>
              <a:rPr lang="ru-RU" sz="3600" i="1" dirty="0" smtClean="0"/>
            </a:br>
            <a:r>
              <a:rPr lang="ru-RU" sz="3600" i="1" dirty="0" smtClean="0"/>
              <a:t>составления ионных уравнений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968552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Составить уравнение</a:t>
            </a:r>
            <a:r>
              <a:rPr lang="en-US" dirty="0" smtClean="0"/>
              <a:t> </a:t>
            </a:r>
            <a:r>
              <a:rPr lang="ru-RU" dirty="0" smtClean="0"/>
              <a:t>в молекулярном виде, проверить коэффициенты.</a:t>
            </a:r>
          </a:p>
          <a:p>
            <a:pPr marL="457200" indent="-457200">
              <a:buAutoNum type="arabicPeriod"/>
            </a:pPr>
            <a:r>
              <a:rPr lang="ru-RU" dirty="0" smtClean="0"/>
              <a:t>Определить класса каждого вещества, по таблице растворимости проверить его растворимость.</a:t>
            </a:r>
          </a:p>
          <a:p>
            <a:pPr marL="457200" indent="-457200">
              <a:buAutoNum type="arabicPeriod"/>
            </a:pPr>
            <a:r>
              <a:rPr lang="ru-RU" dirty="0" smtClean="0"/>
              <a:t>Только растворимые электролиты расписать на ионы, не забыть, что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+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+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↔Н</a:t>
            </a:r>
            <a:r>
              <a:rPr lang="ru-RU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+ 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Сократить  повторяющиеся ионы – «слагаемые» слева и справа, составить сокращённое ионное уравнение.</a:t>
            </a:r>
          </a:p>
        </p:txBody>
      </p:sp>
    </p:spTree>
    <p:extLst>
      <p:ext uri="{BB962C8B-B14F-4D97-AF65-F5344CB8AC3E}">
        <p14:creationId xmlns:p14="http://schemas.microsoft.com/office/powerpoint/2010/main" val="33080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81000"/>
            <a:ext cx="8640960" cy="743744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3600" i="1" dirty="0" smtClean="0"/>
              <a:t>Образец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824536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СО</a:t>
            </a:r>
            <a:r>
              <a:rPr lang="ru-RU" b="1" i="1" baseline="-25000" dirty="0">
                <a:solidFill>
                  <a:srgbClr val="C00000"/>
                </a:solidFill>
              </a:rPr>
              <a:t>2</a:t>
            </a:r>
            <a:r>
              <a:rPr lang="ru-RU" b="1" i="1" dirty="0">
                <a:solidFill>
                  <a:srgbClr val="C00000"/>
                </a:solidFill>
                <a:latin typeface="Times New Roman"/>
                <a:cs typeface="Times New Roman"/>
              </a:rPr>
              <a:t>↑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4" y="1484784"/>
            <a:ext cx="449353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i="1" dirty="0"/>
              <a:t>К</a:t>
            </a:r>
            <a:r>
              <a:rPr lang="en-US" sz="2800" b="1" i="1" baseline="-25000" dirty="0"/>
              <a:t>2</a:t>
            </a:r>
            <a:r>
              <a:rPr lang="ru-RU" sz="2800" b="1" i="1" dirty="0"/>
              <a:t>СО</a:t>
            </a:r>
            <a:r>
              <a:rPr lang="en-US" sz="2800" b="1" i="1" baseline="-25000" dirty="0"/>
              <a:t>3</a:t>
            </a:r>
            <a:r>
              <a:rPr lang="en-US" sz="2800" b="1" i="1" dirty="0"/>
              <a:t> </a:t>
            </a:r>
            <a:r>
              <a:rPr lang="ru-RU" sz="2800" b="1" i="1" dirty="0" smtClean="0"/>
              <a:t>     </a:t>
            </a:r>
            <a:r>
              <a:rPr lang="en-US" sz="2800" b="1" i="1" dirty="0" smtClean="0"/>
              <a:t>+ </a:t>
            </a:r>
            <a:r>
              <a:rPr lang="ru-RU" sz="2800" b="1" i="1" dirty="0" smtClean="0"/>
              <a:t>   </a:t>
            </a:r>
            <a:r>
              <a:rPr lang="en-US" sz="2800" b="1" i="1" dirty="0" smtClean="0"/>
              <a:t>H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SO</a:t>
            </a:r>
            <a:r>
              <a:rPr lang="en-US" sz="2800" b="1" i="1" baseline="-25000" dirty="0" smtClean="0"/>
              <a:t>4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      </a:t>
            </a:r>
            <a:r>
              <a:rPr lang="en-US" sz="2800" b="1" i="1" dirty="0" smtClean="0">
                <a:latin typeface="Times New Roman"/>
                <a:cs typeface="Times New Roman"/>
              </a:rPr>
              <a:t>→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89072" y="1561728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/>
              <a:t>К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SO</a:t>
            </a:r>
            <a:r>
              <a:rPr lang="en-US" sz="2800" b="1" i="1" baseline="-25000" dirty="0" smtClean="0"/>
              <a:t>4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  </a:t>
            </a:r>
            <a:r>
              <a:rPr lang="en-US" sz="2800" b="1" i="1" dirty="0" smtClean="0"/>
              <a:t>+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1561728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H</a:t>
            </a:r>
            <a:r>
              <a:rPr lang="en-US" sz="28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</a:rPr>
              <a:t>СО</a:t>
            </a:r>
            <a:r>
              <a:rPr lang="en-US" sz="2800" b="1" i="1" baseline="-25000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flipH="1">
            <a:off x="7064480" y="2008004"/>
            <a:ext cx="508314" cy="19192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7752814" y="2019354"/>
            <a:ext cx="444510" cy="18057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668344" y="2277682"/>
            <a:ext cx="1029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СО</a:t>
            </a:r>
            <a:r>
              <a:rPr lang="ru-RU" sz="28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↑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3689" y="2276872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H</a:t>
            </a:r>
            <a:r>
              <a:rPr lang="en-US" sz="28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80009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соль, р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2800902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кислота, р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280009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соль, 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13689" y="280009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оксид, </a:t>
            </a:r>
            <a:r>
              <a:rPr lang="ru-RU" strike="sngStrike" dirty="0" smtClean="0">
                <a:solidFill>
                  <a:srgbClr val="C00000"/>
                </a:solidFill>
              </a:rPr>
              <a:t>р</a:t>
            </a:r>
            <a:endParaRPr lang="ru-RU" strike="sngStrike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33078" y="280009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оксид, </a:t>
            </a:r>
            <a:r>
              <a:rPr lang="ru-RU" strike="sngStrike" dirty="0" smtClean="0">
                <a:solidFill>
                  <a:srgbClr val="C00000"/>
                </a:solidFill>
              </a:rPr>
              <a:t>р</a:t>
            </a:r>
            <a:endParaRPr lang="ru-RU" strike="sngStrike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9650" y="3764492"/>
            <a:ext cx="2302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2К</a:t>
            </a:r>
            <a:r>
              <a:rPr lang="ru-RU" sz="2800" b="1" i="1" baseline="30000" dirty="0" smtClean="0"/>
              <a:t>+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+ </a:t>
            </a:r>
            <a:r>
              <a:rPr lang="ru-RU" sz="2800" b="1" i="1" dirty="0" smtClean="0"/>
              <a:t>СО</a:t>
            </a:r>
            <a:r>
              <a:rPr lang="en-US" sz="2800" b="1" i="1" baseline="-25000" dirty="0" smtClean="0"/>
              <a:t>3</a:t>
            </a:r>
            <a:r>
              <a:rPr lang="ru-RU" sz="2800" b="1" i="1" baseline="30000" dirty="0" smtClean="0"/>
              <a:t>2- 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 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406358" y="3764492"/>
            <a:ext cx="2491388" cy="52322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2</a:t>
            </a:r>
            <a:r>
              <a:rPr lang="en-US" sz="2800" b="1" i="1" dirty="0" smtClean="0"/>
              <a:t>H</a:t>
            </a:r>
            <a:r>
              <a:rPr lang="ru-RU" sz="2800" b="1" i="1" baseline="30000" dirty="0" smtClean="0"/>
              <a:t>+</a:t>
            </a:r>
            <a:r>
              <a:rPr lang="ru-RU" sz="2800" b="1" i="1" baseline="-25000" dirty="0" smtClean="0"/>
              <a:t>   </a:t>
            </a:r>
            <a:r>
              <a:rPr lang="ru-RU" sz="2800" b="1" i="1" dirty="0" smtClean="0"/>
              <a:t>+</a:t>
            </a:r>
            <a:r>
              <a:rPr lang="ru-RU" sz="2800" b="1" i="1" baseline="-25000" dirty="0" smtClean="0"/>
              <a:t>  </a:t>
            </a:r>
            <a:r>
              <a:rPr lang="en-US" sz="2800" b="1" i="1" dirty="0" smtClean="0"/>
              <a:t>SO</a:t>
            </a:r>
            <a:r>
              <a:rPr lang="en-US" sz="2800" b="1" i="1" baseline="-25000" dirty="0" smtClean="0"/>
              <a:t>4</a:t>
            </a:r>
            <a:r>
              <a:rPr lang="ru-RU" sz="2800" b="1" i="1" baseline="30000" dirty="0" smtClean="0"/>
              <a:t> 2-</a:t>
            </a:r>
            <a:r>
              <a:rPr lang="ru-RU" sz="2800" b="1" i="1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721371" y="3764492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2К</a:t>
            </a:r>
            <a:r>
              <a:rPr lang="ru-RU" sz="2800" b="1" i="1" baseline="30000" dirty="0" smtClean="0"/>
              <a:t>+ </a:t>
            </a:r>
            <a:r>
              <a:rPr lang="ru-RU" sz="2800" b="1" i="1" dirty="0" smtClean="0"/>
              <a:t> + </a:t>
            </a:r>
            <a:r>
              <a:rPr lang="en-US" sz="2800" b="1" i="1" dirty="0" smtClean="0"/>
              <a:t>SO</a:t>
            </a:r>
            <a:r>
              <a:rPr lang="en-US" sz="2800" b="1" i="1" baseline="-25000" dirty="0" smtClean="0"/>
              <a:t>4</a:t>
            </a:r>
            <a:r>
              <a:rPr lang="ru-RU" sz="2800" b="1" i="1" baseline="30000" dirty="0" smtClean="0"/>
              <a:t> 2-</a:t>
            </a:r>
            <a:r>
              <a:rPr lang="ru-RU" sz="2800" b="1" i="1" dirty="0" smtClean="0"/>
              <a:t> +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974895" y="3764492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H</a:t>
            </a:r>
            <a:r>
              <a:rPr lang="en-US" sz="28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</a:rPr>
              <a:t>О +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75068" y="3764492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СО</a:t>
            </a:r>
            <a:r>
              <a:rPr lang="ru-RU" sz="32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↑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442503" y="3828279"/>
            <a:ext cx="585711" cy="4572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4721371" y="3797502"/>
            <a:ext cx="585711" cy="4572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3632302" y="3811075"/>
            <a:ext cx="585711" cy="4572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>
            <a:off x="5822861" y="3797502"/>
            <a:ext cx="585711" cy="4572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67544" y="5013176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СО</a:t>
            </a:r>
            <a:r>
              <a:rPr lang="en-US" sz="2800" b="1" i="1" baseline="-25000" dirty="0" smtClean="0"/>
              <a:t>3</a:t>
            </a:r>
            <a:r>
              <a:rPr lang="ru-RU" sz="2800" b="1" i="1" baseline="30000" dirty="0" smtClean="0"/>
              <a:t>2- 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 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849795" y="5013176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2</a:t>
            </a:r>
            <a:r>
              <a:rPr lang="en-US" sz="2800" b="1" i="1" dirty="0" smtClean="0"/>
              <a:t>H</a:t>
            </a:r>
            <a:r>
              <a:rPr lang="ru-RU" sz="2800" b="1" i="1" baseline="30000" dirty="0" smtClean="0"/>
              <a:t>+</a:t>
            </a:r>
            <a:r>
              <a:rPr lang="ru-RU" sz="2800" b="1" i="1" dirty="0" smtClean="0">
                <a:latin typeface="Times New Roman"/>
                <a:cs typeface="Times New Roman"/>
              </a:rPr>
              <a:t> →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3131541" y="5013176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H</a:t>
            </a:r>
            <a:r>
              <a:rPr lang="en-US" sz="28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</a:rPr>
              <a:t>О +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3710" y="4982398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СО</a:t>
            </a:r>
            <a:r>
              <a:rPr lang="ru-RU" sz="32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↑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91423" y="2276872"/>
            <a:ext cx="3834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Молекулярное уравнение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01116" y="4364112"/>
            <a:ext cx="3895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Полное ионное уравнение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4177" y="5661248"/>
            <a:ext cx="4794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Сокращённое ионное уравнение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Домашнее задание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§</a:t>
            </a:r>
            <a:r>
              <a:rPr lang="ru-RU" sz="3200" dirty="0"/>
              <a:t>37,упр.2,3</a:t>
            </a:r>
          </a:p>
        </p:txBody>
      </p:sp>
    </p:spTree>
    <p:extLst>
      <p:ext uri="{BB962C8B-B14F-4D97-AF65-F5344CB8AC3E}">
        <p14:creationId xmlns:p14="http://schemas.microsoft.com/office/powerpoint/2010/main" val="31094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56</TotalTime>
  <Words>292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Ионные уравнения </vt:lpstr>
      <vt:lpstr>Повторение</vt:lpstr>
      <vt:lpstr>Закрепление –  составление уравнений диссоциации</vt:lpstr>
      <vt:lpstr>Ионные уравнения-</vt:lpstr>
      <vt:lpstr>Алгоритм  составления ионных уравнений</vt:lpstr>
      <vt:lpstr>Образец</vt:lpstr>
      <vt:lpstr>Домашнее задание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Ионные уравнения</dc:title>
  <dc:creator>Игорь</dc:creator>
  <cp:lastModifiedBy>Игорь</cp:lastModifiedBy>
  <cp:revision>6</cp:revision>
  <dcterms:created xsi:type="dcterms:W3CDTF">2014-03-31T04:18:56Z</dcterms:created>
  <dcterms:modified xsi:type="dcterms:W3CDTF">2014-03-31T05:15:56Z</dcterms:modified>
</cp:coreProperties>
</file>