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36E2-859E-4459-8EEF-50EC7FBDAB1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D47A-AEEE-4ECD-B4F4-2C268542194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36E2-859E-4459-8EEF-50EC7FBDAB1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D47A-AEEE-4ECD-B4F4-2C2685421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36E2-859E-4459-8EEF-50EC7FBDAB1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D47A-AEEE-4ECD-B4F4-2C2685421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36E2-859E-4459-8EEF-50EC7FBDAB1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D47A-AEEE-4ECD-B4F4-2C2685421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36E2-859E-4459-8EEF-50EC7FBDAB1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D47A-AEEE-4ECD-B4F4-2C2685421949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36E2-859E-4459-8EEF-50EC7FBDAB1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D47A-AEEE-4ECD-B4F4-2C2685421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36E2-859E-4459-8EEF-50EC7FBDAB1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D47A-AEEE-4ECD-B4F4-2C2685421949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36E2-859E-4459-8EEF-50EC7FBDAB1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D47A-AEEE-4ECD-B4F4-2C2685421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36E2-859E-4459-8EEF-50EC7FBDAB1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D47A-AEEE-4ECD-B4F4-2C2685421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36E2-859E-4459-8EEF-50EC7FBDAB1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D47A-AEEE-4ECD-B4F4-2C2685421949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36E2-859E-4459-8EEF-50EC7FBDAB1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D47A-AEEE-4ECD-B4F4-2C2685421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F8C36E2-859E-4459-8EEF-50EC7FBDAB1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EE6D47A-AEEE-4ECD-B4F4-2C268542194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848600" cy="2318097"/>
          </a:xfrm>
        </p:spPr>
        <p:txBody>
          <a:bodyPr/>
          <a:lstStyle/>
          <a:p>
            <a:pPr algn="ctr"/>
            <a:r>
              <a:rPr lang="ru-RU" sz="4400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Классификация органических соединений</a:t>
            </a:r>
            <a:endParaRPr lang="ru-RU" sz="4400" i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18648" cy="1752600"/>
          </a:xfrm>
        </p:spPr>
        <p:txBody>
          <a:bodyPr/>
          <a:lstStyle/>
          <a:p>
            <a:pPr algn="ctr"/>
            <a:r>
              <a:rPr lang="ru-RU" dirty="0" smtClean="0"/>
              <a:t>Урок повторения в 11 классе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3202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17120"/>
            <a:ext cx="8568952" cy="5856312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8. </a:t>
            </a:r>
            <a:r>
              <a:rPr lang="ru-RU" dirty="0"/>
              <a:t>Укажите соединения, относящихся к ароматическим: </a:t>
            </a:r>
          </a:p>
          <a:p>
            <a:pPr marL="0" indent="0">
              <a:buNone/>
            </a:pPr>
            <a:r>
              <a:rPr lang="ru-RU" dirty="0"/>
              <a:t>1) </a:t>
            </a:r>
            <a:r>
              <a:rPr lang="ru-RU" dirty="0" err="1"/>
              <a:t>этен</a:t>
            </a:r>
            <a:r>
              <a:rPr lang="ru-RU" dirty="0"/>
              <a:t>, </a:t>
            </a:r>
            <a:br>
              <a:rPr lang="ru-RU" dirty="0"/>
            </a:br>
            <a:r>
              <a:rPr lang="ru-RU" dirty="0"/>
              <a:t>2) ксилол, </a:t>
            </a:r>
            <a:br>
              <a:rPr lang="ru-RU" dirty="0"/>
            </a:br>
            <a:r>
              <a:rPr lang="ru-RU" dirty="0"/>
              <a:t>3) </a:t>
            </a:r>
            <a:r>
              <a:rPr lang="ru-RU" dirty="0" err="1"/>
              <a:t>гексанол</a:t>
            </a:r>
            <a:r>
              <a:rPr lang="ru-RU" dirty="0"/>
              <a:t>, </a:t>
            </a:r>
            <a:br>
              <a:rPr lang="ru-RU" dirty="0"/>
            </a:br>
            <a:r>
              <a:rPr lang="ru-RU" dirty="0"/>
              <a:t>4) этилбензол, </a:t>
            </a:r>
            <a:br>
              <a:rPr lang="ru-RU" dirty="0"/>
            </a:br>
            <a:r>
              <a:rPr lang="ru-RU" dirty="0"/>
              <a:t>5) циклогексан. </a:t>
            </a:r>
            <a:endParaRPr lang="ru-RU" b="1" dirty="0" smtClean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9.</a:t>
            </a:r>
            <a:r>
              <a:rPr lang="ru-RU" dirty="0"/>
              <a:t> Как называется класс кислородсодержащих органических соединений, имеющих общую молекулярную формулу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1) кислоты, </a:t>
            </a:r>
            <a:br>
              <a:rPr lang="ru-RU" dirty="0"/>
            </a:br>
            <a:r>
              <a:rPr lang="ru-RU" dirty="0"/>
              <a:t>2) альдегиды, </a:t>
            </a:r>
            <a:br>
              <a:rPr lang="ru-RU" dirty="0"/>
            </a:br>
            <a:r>
              <a:rPr lang="ru-RU" dirty="0"/>
              <a:t>3) кетоны, </a:t>
            </a:r>
            <a:br>
              <a:rPr lang="ru-RU" dirty="0"/>
            </a:br>
            <a:r>
              <a:rPr lang="ru-RU" dirty="0"/>
              <a:t>4) спирты, </a:t>
            </a:r>
            <a:br>
              <a:rPr lang="ru-RU" dirty="0"/>
            </a:br>
            <a:r>
              <a:rPr lang="ru-RU" dirty="0"/>
              <a:t>5) сложные эфиры</a:t>
            </a:r>
            <a:r>
              <a:rPr lang="ru-RU" dirty="0" smtClean="0"/>
              <a:t> </a:t>
            </a:r>
            <a:r>
              <a:rPr lang="ru-RU" b="1" dirty="0" smtClean="0"/>
              <a:t> </a:t>
            </a:r>
            <a:endParaRPr lang="ru-RU" b="1" dirty="0"/>
          </a:p>
        </p:txBody>
      </p:sp>
      <p:pic>
        <p:nvPicPr>
          <p:cNvPr id="7170" name="Рисунок 63" descr="\includegraphics{135.eps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181802"/>
            <a:ext cx="1512168" cy="883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4057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496944" cy="592832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10. </a:t>
            </a:r>
            <a:r>
              <a:rPr lang="ru-RU" dirty="0"/>
              <a:t>Какая из приведенных ниже формул является общей структурной формулой первичных аминов?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2.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3.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4.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5.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  <p:pic>
        <p:nvPicPr>
          <p:cNvPr id="8194" name="Рисунок 64" descr="\includegraphics{136_1.eps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4"/>
            <a:ext cx="1138412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Рисунок 65" descr="\includegraphics{136_2.eps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335498"/>
            <a:ext cx="1224136" cy="313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Рисунок 66" descr="\includegraphics{136_3.eps}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587" y="3237706"/>
            <a:ext cx="1354157" cy="239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Рисунок 67" descr="\includegraphics{136_4.eps}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77072"/>
            <a:ext cx="1512168" cy="267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Рисунок 68" descr="\includegraphics{136_5.eps}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058" y="5013175"/>
            <a:ext cx="1107945" cy="646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1228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496944" cy="6336704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11. </a:t>
            </a:r>
            <a:r>
              <a:rPr lang="ru-RU" dirty="0"/>
              <a:t>Представителем какого класса органических соединений является соединение, имеющее следующую формулу</a:t>
            </a:r>
            <a:r>
              <a:rPr lang="ru-RU" dirty="0" smtClean="0"/>
              <a:t>: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1) карбоновые кислоты, </a:t>
            </a:r>
            <a:br>
              <a:rPr lang="ru-RU" dirty="0"/>
            </a:br>
            <a:r>
              <a:rPr lang="ru-RU" dirty="0"/>
              <a:t>2) спирты, </a:t>
            </a:r>
            <a:br>
              <a:rPr lang="ru-RU" dirty="0"/>
            </a:br>
            <a:r>
              <a:rPr lang="ru-RU" dirty="0"/>
              <a:t>3) простые эфиры, </a:t>
            </a:r>
            <a:br>
              <a:rPr lang="ru-RU" dirty="0"/>
            </a:br>
            <a:r>
              <a:rPr lang="ru-RU" dirty="0"/>
              <a:t>4) сложные эфиры, </a:t>
            </a:r>
            <a:br>
              <a:rPr lang="ru-RU" dirty="0"/>
            </a:br>
            <a:r>
              <a:rPr lang="ru-RU" dirty="0"/>
              <a:t>5) альдегиды.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12. </a:t>
            </a:r>
            <a:r>
              <a:rPr lang="ru-RU" dirty="0"/>
              <a:t>Представителем какого класса органических соединений является соединение, имеющее следующую структурную формулу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/>
              <a:t>1) карбоновые кислоты, </a:t>
            </a:r>
            <a:br>
              <a:rPr lang="ru-RU" dirty="0"/>
            </a:br>
            <a:r>
              <a:rPr lang="ru-RU" dirty="0"/>
              <a:t>2) сложные эфиры, </a:t>
            </a:r>
            <a:br>
              <a:rPr lang="ru-RU" dirty="0"/>
            </a:br>
            <a:r>
              <a:rPr lang="ru-RU" dirty="0"/>
              <a:t>3) кетоны, </a:t>
            </a:r>
            <a:br>
              <a:rPr lang="ru-RU" dirty="0"/>
            </a:br>
            <a:r>
              <a:rPr lang="ru-RU" dirty="0"/>
              <a:t>4) альдегиды, </a:t>
            </a:r>
            <a:br>
              <a:rPr lang="ru-RU" dirty="0"/>
            </a:br>
            <a:r>
              <a:rPr lang="ru-RU" dirty="0"/>
              <a:t>5) простые эфиры, </a:t>
            </a:r>
            <a:br>
              <a:rPr lang="ru-RU" dirty="0"/>
            </a:br>
            <a:r>
              <a:rPr lang="ru-RU" dirty="0"/>
              <a:t>6) спирты.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42" name="Рисунок 76" descr="\includegraphics{139.eps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319278"/>
            <a:ext cx="1656184" cy="776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Рисунок 69" descr="$CH_3-CH_2-О-CH_2-CH_3$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425" y="1093868"/>
            <a:ext cx="3753891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1656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8568952" cy="5856312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13. </a:t>
            </a:r>
            <a:r>
              <a:rPr lang="ru-RU" dirty="0"/>
              <a:t>Какие из соединений, формулы которых приведены </a:t>
            </a:r>
            <a:r>
              <a:rPr lang="ru-RU" dirty="0" smtClean="0"/>
              <a:t>ни</a:t>
            </a:r>
          </a:p>
          <a:p>
            <a:pPr marL="0" indent="0">
              <a:buNone/>
            </a:pPr>
            <a:r>
              <a:rPr lang="ru-RU" dirty="0" smtClean="0"/>
              <a:t>же</a:t>
            </a:r>
            <a:r>
              <a:rPr lang="ru-RU" dirty="0"/>
              <a:t>, являются альдегидами?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2.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3.                                      5.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4.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9218" name="Рисунок 70" descr="\includegraphics{138_1.eps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0"/>
            <a:ext cx="3024336" cy="21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Рисунок 71" descr="\includegraphics{138_2.eps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05" y="2204864"/>
            <a:ext cx="1944216" cy="1075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Рисунок 72" descr="\includegraphics{138_3.eps}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04" y="3501008"/>
            <a:ext cx="2225619" cy="1154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Рисунок 73" descr="\includegraphics{138_4.eps}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93" y="5105146"/>
            <a:ext cx="2261330" cy="671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Рисунок 74" descr="\includegraphics{138_5.eps}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429000"/>
            <a:ext cx="2513550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9323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712968" cy="6000328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14. </a:t>
            </a:r>
            <a:r>
              <a:rPr lang="ru-RU" dirty="0"/>
              <a:t>Какие из приведенных ниже формул соответствуют карбоновым кислотам? </a:t>
            </a:r>
          </a:p>
          <a:p>
            <a:pPr marL="0" indent="0">
              <a:buNone/>
            </a:pPr>
            <a:r>
              <a:rPr lang="ru-RU" dirty="0" smtClean="0"/>
              <a:t>1.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3.                                                        5.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4.                                                        6. </a:t>
            </a:r>
            <a:endParaRPr lang="ru-RU" dirty="0"/>
          </a:p>
        </p:txBody>
      </p:sp>
      <p:pic>
        <p:nvPicPr>
          <p:cNvPr id="11266" name="Рисунок 77" descr="\includegraphics{140_1.eps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3744417" cy="26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Рисунок 78" descr="\includegraphics{140_2.eps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729" y="2348880"/>
            <a:ext cx="2016225" cy="1115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Рисунок 79" descr="\includegraphics{140_3.eps}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10" y="3717032"/>
            <a:ext cx="2360046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Рисунок 80" descr="\includegraphics{140_4.eps}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729" y="5661248"/>
            <a:ext cx="2426116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Рисунок 81" descr="\includegraphics{140_5.eps}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717032"/>
            <a:ext cx="2681120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Рисунок 82" descr="\includegraphics{140_6.eps}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8749" y="5808259"/>
            <a:ext cx="2413651" cy="227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5806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640960" cy="592832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15. </a:t>
            </a:r>
            <a:r>
              <a:rPr lang="ru-RU" dirty="0"/>
              <a:t>Представителем какого класса органических соединений является соединение, имеющее следующую структурную формулу?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1) карбоновые кислоты, </a:t>
            </a:r>
            <a:br>
              <a:rPr lang="ru-RU" dirty="0"/>
            </a:br>
            <a:r>
              <a:rPr lang="ru-RU" dirty="0"/>
              <a:t>2) сложные эфиры, </a:t>
            </a:r>
            <a:br>
              <a:rPr lang="ru-RU" dirty="0"/>
            </a:br>
            <a:r>
              <a:rPr lang="ru-RU" dirty="0"/>
              <a:t>3) кетоны, </a:t>
            </a:r>
            <a:br>
              <a:rPr lang="ru-RU" dirty="0"/>
            </a:br>
            <a:r>
              <a:rPr lang="ru-RU" dirty="0"/>
              <a:t>4) альдегиды, </a:t>
            </a:r>
            <a:br>
              <a:rPr lang="ru-RU" dirty="0"/>
            </a:br>
            <a:r>
              <a:rPr lang="ru-RU" dirty="0"/>
              <a:t>5) простые эфиры, </a:t>
            </a:r>
            <a:br>
              <a:rPr lang="ru-RU" dirty="0"/>
            </a:br>
            <a:r>
              <a:rPr lang="ru-RU" dirty="0"/>
              <a:t>6) спирты.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2290" name="Рисунок 83" descr="\includegraphics{141.eps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916832"/>
            <a:ext cx="3460868" cy="1039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63710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8640960" cy="5856312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16.</a:t>
            </a:r>
            <a:r>
              <a:rPr lang="ru-RU" dirty="0"/>
              <a:t> Какая из приведенных ниже формул является </a:t>
            </a:r>
            <a:r>
              <a:rPr lang="ru-RU" dirty="0" smtClean="0"/>
              <a:t>формулой </a:t>
            </a:r>
            <a:r>
              <a:rPr lang="ru-RU" dirty="0"/>
              <a:t>третичного амина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r>
              <a:rPr lang="ru-RU" dirty="0" smtClean="0"/>
              <a:t>1.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3.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4.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5.   </a:t>
            </a:r>
            <a:endParaRPr lang="ru-RU" dirty="0"/>
          </a:p>
        </p:txBody>
      </p:sp>
      <p:pic>
        <p:nvPicPr>
          <p:cNvPr id="13314" name="Рисунок 90" descr="\includegraphics{143_1.eps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" y="1556792"/>
            <a:ext cx="1697956" cy="679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Рисунок 91" descr="\includegraphics{143_2.eps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" y="2836858"/>
            <a:ext cx="1697956" cy="21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Рисунок 92" descr="\includegraphics{143_3.eps}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" y="3717032"/>
            <a:ext cx="1193900" cy="230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Рисунок 93" descr="\includegraphics{143_4.eps}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45" y="4579228"/>
            <a:ext cx="1600015" cy="73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Рисунок 94" descr="\includegraphics{143_5.eps}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20" y="5239083"/>
            <a:ext cx="2099095" cy="1144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58074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48680"/>
            <a:ext cx="8784976" cy="5928320"/>
          </a:xfrm>
          <a:ln>
            <a:solidFill>
              <a:schemeClr val="bg2">
                <a:lumMod val="2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17. </a:t>
            </a:r>
            <a:r>
              <a:rPr lang="ru-RU" dirty="0"/>
              <a:t>Какое из соединений, формулы которых приведены ниже, является многофункциональным?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2.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3.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4.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5.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4338" name="Рисунок 95" descr="\includegraphics{144_1.eps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84784"/>
            <a:ext cx="1656184" cy="662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Рисунок 96" descr="\includegraphics{144_2.eps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48880"/>
            <a:ext cx="1656184" cy="21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Рисунок 97" descr="\includegraphics{144_3.eps}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964" y="3212976"/>
            <a:ext cx="10382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Рисунок 98" descr="\includegraphics{144_4.eps}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964" y="4084880"/>
            <a:ext cx="1578772" cy="721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Рисунок 99" descr="\includegraphics{144_5.eps}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214" y="5085183"/>
            <a:ext cx="1987578" cy="1084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1168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5928320"/>
          </a:xfrm>
          <a:ln>
            <a:solidFill>
              <a:schemeClr val="bg2">
                <a:lumMod val="2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18. </a:t>
            </a:r>
            <a:r>
              <a:rPr lang="ru-RU" dirty="0"/>
              <a:t>Какие из соединений, формулы которых приведены ниже, являются гомологами? </a:t>
            </a:r>
          </a:p>
          <a:p>
            <a:pPr marL="0" indent="0">
              <a:buNone/>
            </a:pPr>
            <a:r>
              <a:rPr lang="ru-RU" dirty="0"/>
              <a:t>1) бутанол-1 и бутанол-2, </a:t>
            </a:r>
            <a:br>
              <a:rPr lang="ru-RU" dirty="0"/>
            </a:br>
            <a:r>
              <a:rPr lang="ru-RU" dirty="0"/>
              <a:t>2) бутанол-1 и гексанол-1, </a:t>
            </a:r>
            <a:br>
              <a:rPr lang="ru-RU" dirty="0"/>
            </a:br>
            <a:r>
              <a:rPr lang="ru-RU" dirty="0"/>
              <a:t>3) </a:t>
            </a:r>
            <a:r>
              <a:rPr lang="ru-RU" dirty="0" err="1"/>
              <a:t>бутаналь</a:t>
            </a:r>
            <a:r>
              <a:rPr lang="ru-RU" dirty="0"/>
              <a:t> и </a:t>
            </a:r>
            <a:r>
              <a:rPr lang="ru-RU" dirty="0" err="1"/>
              <a:t>бутанон</a:t>
            </a:r>
            <a:r>
              <a:rPr lang="ru-RU" dirty="0"/>
              <a:t>, </a:t>
            </a:r>
            <a:br>
              <a:rPr lang="ru-RU" dirty="0"/>
            </a:br>
            <a:r>
              <a:rPr lang="ru-RU" dirty="0"/>
              <a:t>4) </a:t>
            </a:r>
            <a:r>
              <a:rPr lang="ru-RU" dirty="0" err="1"/>
              <a:t>диэтиловый</a:t>
            </a:r>
            <a:r>
              <a:rPr lang="ru-RU" dirty="0"/>
              <a:t> эфир и этилацетат, </a:t>
            </a:r>
            <a:br>
              <a:rPr lang="ru-RU" dirty="0"/>
            </a:br>
            <a:r>
              <a:rPr lang="ru-RU" dirty="0"/>
              <a:t>5) бензол и ксилол.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4640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33400"/>
            <a:ext cx="8712968" cy="591344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Повторение основных сведений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472608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1. Какие соединения относятся к органическим? </a:t>
            </a:r>
          </a:p>
          <a:p>
            <a:pPr marL="0" indent="0">
              <a:buNone/>
            </a:pPr>
            <a:r>
              <a:rPr lang="ru-RU" dirty="0"/>
              <a:t>2. С какими свойствами элемента углерода связано многообразие органических соединений? </a:t>
            </a:r>
          </a:p>
          <a:p>
            <a:pPr marL="0" indent="0">
              <a:buNone/>
            </a:pPr>
            <a:r>
              <a:rPr lang="ru-RU" dirty="0"/>
              <a:t>3. Какова валентность углерода в органических соединениях? </a:t>
            </a:r>
          </a:p>
          <a:p>
            <a:pPr marL="0" indent="0">
              <a:buNone/>
            </a:pPr>
            <a:r>
              <a:rPr lang="ru-RU" dirty="0"/>
              <a:t>4. Почему элемент углерод в органических соединениях образует четыре связи, в то время как на его внешнем энергетическом уровне имеется только два неспаренных электрона? </a:t>
            </a:r>
          </a:p>
          <a:p>
            <a:pPr marL="0" indent="0">
              <a:buNone/>
            </a:pPr>
            <a:r>
              <a:rPr lang="ru-RU" dirty="0"/>
              <a:t>5. Какой вид гибридизации электронных орбиталей в молекуле метана? </a:t>
            </a:r>
          </a:p>
          <a:p>
            <a:pPr marL="0" indent="0">
              <a:buNone/>
            </a:pPr>
            <a:r>
              <a:rPr lang="ru-RU" dirty="0"/>
              <a:t>6. Каково пространственное расположение </a:t>
            </a:r>
            <a:r>
              <a:rPr lang="ru-RU" dirty="0" err="1" smtClean="0"/>
              <a:t>гибридизированных</a:t>
            </a:r>
            <a:r>
              <a:rPr lang="ru-RU" dirty="0" smtClean="0"/>
              <a:t> </a:t>
            </a:r>
            <a:r>
              <a:rPr lang="ru-RU" dirty="0"/>
              <a:t>орбиталей в молекуле метана? </a:t>
            </a:r>
          </a:p>
          <a:p>
            <a:pPr marL="0" indent="0">
              <a:buNone/>
            </a:pPr>
            <a:r>
              <a:rPr lang="ru-RU" dirty="0"/>
              <a:t>7. Как образуется </a:t>
            </a:r>
            <a:r>
              <a:rPr lang="el-GR" b="1" dirty="0" smtClean="0">
                <a:latin typeface="Times New Roman"/>
                <a:cs typeface="Times New Roman"/>
              </a:rPr>
              <a:t>σ</a:t>
            </a:r>
            <a:r>
              <a:rPr lang="ru-RU" dirty="0" smtClean="0"/>
              <a:t>-связь </a:t>
            </a:r>
            <a:r>
              <a:rPr lang="ru-RU" dirty="0"/>
              <a:t>в органических соединениях? </a:t>
            </a:r>
          </a:p>
          <a:p>
            <a:pPr marL="0" indent="0">
              <a:buNone/>
            </a:pPr>
            <a:r>
              <a:rPr lang="ru-RU" dirty="0"/>
              <a:t>8. В чем заключается основное отличие непредельных углеводородов от предельных? </a:t>
            </a:r>
          </a:p>
          <a:p>
            <a:pPr marL="0" indent="0">
              <a:buNone/>
            </a:pPr>
            <a:r>
              <a:rPr lang="ru-RU" dirty="0"/>
              <a:t>9. Как образуется </a:t>
            </a:r>
            <a:r>
              <a:rPr lang="el-GR" sz="2200" b="1" dirty="0" smtClean="0">
                <a:latin typeface="Times New Roman"/>
                <a:cs typeface="Times New Roman"/>
              </a:rPr>
              <a:t>π</a:t>
            </a:r>
            <a:r>
              <a:rPr lang="ru-RU" dirty="0" smtClean="0"/>
              <a:t>-связь </a:t>
            </a:r>
            <a:r>
              <a:rPr lang="ru-RU" dirty="0"/>
              <a:t>в молекуле этилена и ацетилена?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3020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33400"/>
            <a:ext cx="8712968" cy="663352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Повторение основных сведений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136232"/>
          </a:xfrm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10. Как образуется </a:t>
            </a:r>
            <a:r>
              <a:rPr lang="el-GR" b="1" dirty="0" smtClean="0">
                <a:latin typeface="Times New Roman"/>
                <a:cs typeface="Times New Roman"/>
              </a:rPr>
              <a:t>π</a:t>
            </a:r>
            <a:r>
              <a:rPr lang="ru-RU" dirty="0" smtClean="0">
                <a:latin typeface="Times New Roman"/>
                <a:cs typeface="Times New Roman"/>
              </a:rPr>
              <a:t> </a:t>
            </a:r>
            <a:r>
              <a:rPr lang="ru-RU" dirty="0" smtClean="0"/>
              <a:t>-облако </a:t>
            </a:r>
            <a:r>
              <a:rPr lang="ru-RU" dirty="0"/>
              <a:t>в молекуле бензола? </a:t>
            </a:r>
          </a:p>
          <a:p>
            <a:pPr marL="0" indent="0">
              <a:buNone/>
            </a:pPr>
            <a:r>
              <a:rPr lang="ru-RU" dirty="0"/>
              <a:t>11. Какие соединения называются предельными? </a:t>
            </a:r>
          </a:p>
          <a:p>
            <a:pPr marL="0" indent="0">
              <a:buNone/>
            </a:pPr>
            <a:r>
              <a:rPr lang="ru-RU" dirty="0"/>
              <a:t>12. Какие соединения называются углеводородами? </a:t>
            </a:r>
          </a:p>
          <a:p>
            <a:pPr marL="0" indent="0">
              <a:buNone/>
            </a:pPr>
            <a:r>
              <a:rPr lang="ru-RU" dirty="0"/>
              <a:t>13. Какие элементы, помимо углерода и водорода, могут входить в состав органических соединений? </a:t>
            </a:r>
          </a:p>
          <a:p>
            <a:pPr marL="0" indent="0">
              <a:buNone/>
            </a:pPr>
            <a:r>
              <a:rPr lang="ru-RU" dirty="0"/>
              <a:t>14. Что такое гомологический ряд углеводородов? </a:t>
            </a:r>
          </a:p>
          <a:p>
            <a:pPr marL="0" indent="0">
              <a:buNone/>
            </a:pPr>
            <a:r>
              <a:rPr lang="ru-RU" dirty="0"/>
              <a:t>15. Какую группу атомов называют гомологической разностью? </a:t>
            </a:r>
          </a:p>
          <a:p>
            <a:pPr marL="0" indent="0">
              <a:buNone/>
            </a:pPr>
            <a:r>
              <a:rPr lang="ru-RU" dirty="0"/>
              <a:t>16. Какие гомологические ряды углеводородов вы знаете? Приведите общие молекулярные формулы для различных гомологических рядов углеводородов. </a:t>
            </a:r>
          </a:p>
          <a:p>
            <a:pPr marL="0" indent="0">
              <a:buNone/>
            </a:pPr>
            <a:r>
              <a:rPr lang="ru-RU" dirty="0"/>
              <a:t>17. По какому признаку органические соединения объединяются в классы? </a:t>
            </a:r>
          </a:p>
          <a:p>
            <a:pPr marL="0" indent="0">
              <a:buNone/>
            </a:pPr>
            <a:r>
              <a:rPr lang="ru-RU" dirty="0"/>
              <a:t>18. Что такое функциональная группа?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8716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84304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1. Какие </a:t>
            </a:r>
            <a:r>
              <a:rPr lang="ru-RU" dirty="0"/>
              <a:t>из ациклических углеводородов, формулы которых приведены ниже, являются предельными? </a:t>
            </a:r>
          </a:p>
          <a:p>
            <a:pPr marL="0" indent="0">
              <a:buNone/>
            </a:pPr>
            <a:r>
              <a:rPr lang="ru-RU" dirty="0" smtClean="0"/>
              <a:t>1. </a:t>
            </a:r>
          </a:p>
          <a:p>
            <a:pPr marL="0" indent="0">
              <a:buNone/>
            </a:pPr>
            <a:r>
              <a:rPr lang="ru-RU" dirty="0" smtClean="0"/>
              <a:t>2.</a:t>
            </a:r>
          </a:p>
          <a:p>
            <a:pPr marL="0" indent="0">
              <a:buNone/>
            </a:pPr>
            <a:r>
              <a:rPr lang="ru-RU" dirty="0" smtClean="0"/>
              <a:t>3. </a:t>
            </a:r>
          </a:p>
          <a:p>
            <a:pPr marL="0" indent="0">
              <a:buNone/>
            </a:pPr>
            <a:r>
              <a:rPr lang="ru-RU" dirty="0" smtClean="0"/>
              <a:t>4. </a:t>
            </a:r>
          </a:p>
          <a:p>
            <a:pPr marL="0" indent="0">
              <a:buNone/>
            </a:pPr>
            <a:r>
              <a:rPr lang="ru-RU" dirty="0" smtClean="0"/>
              <a:t>5. </a:t>
            </a:r>
            <a:endParaRPr lang="ru-RU" dirty="0"/>
          </a:p>
        </p:txBody>
      </p:sp>
      <p:pic>
        <p:nvPicPr>
          <p:cNvPr id="1026" name="Рисунок 10" descr="$C_5H_{10}$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203" y="1556792"/>
            <a:ext cx="877429" cy="537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Рисунок 11" descr="$C_7H_{14}$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806" y="1988840"/>
            <a:ext cx="806574" cy="494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Рисунок 12" descr="$C_3H_8$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203" y="2483191"/>
            <a:ext cx="761232" cy="535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Рисунок 13" descr="$C_8H_{18}$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20" y="2852936"/>
            <a:ext cx="873002" cy="535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Рисунок 14" descr="$C_8H_{14}$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203" y="3284984"/>
            <a:ext cx="962812" cy="59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0769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20680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dirty="0"/>
              <a:t>Укажите соединения, </a:t>
            </a:r>
            <a:r>
              <a:rPr lang="ru-RU" dirty="0" smtClean="0"/>
              <a:t>относящиеся </a:t>
            </a:r>
            <a:r>
              <a:rPr lang="ru-RU" dirty="0"/>
              <a:t>к </a:t>
            </a:r>
            <a:r>
              <a:rPr lang="ru-RU" dirty="0" smtClean="0"/>
              <a:t>предельным</a:t>
            </a:r>
          </a:p>
          <a:p>
            <a:pPr marL="0" indent="0">
              <a:buNone/>
            </a:pPr>
            <a:r>
              <a:rPr lang="ru-RU" dirty="0" smtClean="0"/>
              <a:t>1.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5. 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2050" name="Рисунок 15" descr="\includegraphics{122_1.eps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24744"/>
            <a:ext cx="22383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Рисунок 16" descr="\includegraphics{122_2.eps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11" y="2420888"/>
            <a:ext cx="20097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Рисунок 17" descr="\includegraphics{122_3.eps}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47" y="3429000"/>
            <a:ext cx="15335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Рисунок 18" descr="\includegraphics{122_4.eps}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47" y="5085184"/>
            <a:ext cx="21431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Рисунок 19" descr="\includegraphics{122_5.eps}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538537"/>
            <a:ext cx="131445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5517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56312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3.  </a:t>
            </a:r>
            <a:r>
              <a:rPr lang="ru-RU" dirty="0"/>
              <a:t>Какая из приведенных ниже формул является общей молекулярной формулой углеводородов ряда </a:t>
            </a:r>
            <a:r>
              <a:rPr lang="ru-RU" dirty="0" err="1"/>
              <a:t>алкенов</a:t>
            </a:r>
            <a:r>
              <a:rPr lang="ru-RU" dirty="0"/>
              <a:t>? </a:t>
            </a:r>
          </a:p>
          <a:p>
            <a:pPr marL="0" indent="0">
              <a:buNone/>
            </a:pPr>
            <a:r>
              <a:rPr lang="ru-RU" dirty="0" smtClean="0"/>
              <a:t>1.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2.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3.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4.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5.  </a:t>
            </a:r>
            <a:endParaRPr lang="ru-RU" dirty="0"/>
          </a:p>
        </p:txBody>
      </p:sp>
      <p:pic>
        <p:nvPicPr>
          <p:cNvPr id="3074" name="Рисунок 20" descr="$C_nH_{2n-2}$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1484783"/>
            <a:ext cx="1088554" cy="480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Рисунок 21" descr="$C_nH_{2n}$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348880"/>
            <a:ext cx="864096" cy="497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Рисунок 22" descr="$C_nH_{2n+2}$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399" y="3199132"/>
            <a:ext cx="1013446" cy="447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Рисунок 23" descr="$C_nH_{2n-6}$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399" y="4069499"/>
            <a:ext cx="1023720" cy="452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Рисунок 24" descr="$C_nH_{2n-4}$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992473"/>
            <a:ext cx="1050715" cy="46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9134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56312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4. Какая </a:t>
            </a:r>
            <a:r>
              <a:rPr lang="ru-RU" dirty="0"/>
              <a:t>из приведенных ниже формул является общей молекулярной формулой углеводородов ряда диенов? </a:t>
            </a:r>
          </a:p>
          <a:p>
            <a:pPr marL="0" indent="0">
              <a:buNone/>
            </a:pPr>
            <a:r>
              <a:rPr lang="ru-RU" dirty="0" smtClean="0"/>
              <a:t>1.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2.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3.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4.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5. </a:t>
            </a:r>
            <a:endParaRPr lang="ru-RU" dirty="0"/>
          </a:p>
        </p:txBody>
      </p:sp>
      <p:pic>
        <p:nvPicPr>
          <p:cNvPr id="4098" name="Рисунок 20" descr="$C_nH_{2n-2}$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55" y="1484784"/>
            <a:ext cx="1140758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21" descr="$C_nH_{2n}$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348880"/>
            <a:ext cx="864096" cy="497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22" descr="$C_nH_{2n+2}$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399" y="3199132"/>
            <a:ext cx="1013446" cy="447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23" descr="$C_nH_{2n-6}$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399" y="4069499"/>
            <a:ext cx="1023720" cy="452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24" descr="$C_nH_{2n-4}$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992473"/>
            <a:ext cx="1050715" cy="46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4752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00328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5. Какой </a:t>
            </a:r>
            <a:r>
              <a:rPr lang="ru-RU" dirty="0"/>
              <a:t>гомологический ряд углеводородов имеет общую формулу </a:t>
            </a:r>
            <a:r>
              <a:rPr lang="ru-RU" dirty="0" smtClean="0"/>
              <a:t>            ?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1) </a:t>
            </a:r>
            <a:r>
              <a:rPr lang="ru-RU" dirty="0" err="1"/>
              <a:t>алканы</a:t>
            </a:r>
            <a:r>
              <a:rPr lang="ru-RU" dirty="0"/>
              <a:t>, </a:t>
            </a:r>
            <a:br>
              <a:rPr lang="ru-RU" dirty="0"/>
            </a:br>
            <a:r>
              <a:rPr lang="ru-RU" dirty="0"/>
              <a:t>2) </a:t>
            </a:r>
            <a:r>
              <a:rPr lang="ru-RU" dirty="0" err="1"/>
              <a:t>циклоалканы</a:t>
            </a:r>
            <a:r>
              <a:rPr lang="ru-RU" dirty="0"/>
              <a:t>, </a:t>
            </a:r>
            <a:br>
              <a:rPr lang="ru-RU" dirty="0"/>
            </a:br>
            <a:r>
              <a:rPr lang="ru-RU" dirty="0"/>
              <a:t>3) </a:t>
            </a:r>
            <a:r>
              <a:rPr lang="ru-RU" dirty="0" err="1"/>
              <a:t>алкены</a:t>
            </a:r>
            <a:r>
              <a:rPr lang="ru-RU" dirty="0"/>
              <a:t>, </a:t>
            </a:r>
            <a:br>
              <a:rPr lang="ru-RU" dirty="0"/>
            </a:br>
            <a:r>
              <a:rPr lang="ru-RU" dirty="0"/>
              <a:t>4) арены, </a:t>
            </a:r>
            <a:br>
              <a:rPr lang="ru-RU" dirty="0"/>
            </a:br>
            <a:r>
              <a:rPr lang="ru-RU" dirty="0"/>
              <a:t>5) </a:t>
            </a:r>
            <a:r>
              <a:rPr lang="ru-RU" dirty="0" err="1"/>
              <a:t>алкины</a:t>
            </a:r>
            <a:r>
              <a:rPr lang="ru-RU" dirty="0"/>
              <a:t>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6. </a:t>
            </a:r>
            <a:r>
              <a:rPr lang="ru-RU" dirty="0"/>
              <a:t>Какой гомологический ряд углеводородов имеет общую формулу             ? </a:t>
            </a:r>
          </a:p>
          <a:p>
            <a:pPr marL="0" indent="0">
              <a:buNone/>
            </a:pPr>
            <a:r>
              <a:rPr lang="ru-RU" dirty="0"/>
              <a:t>1) </a:t>
            </a:r>
            <a:r>
              <a:rPr lang="ru-RU" dirty="0" err="1"/>
              <a:t>алканы</a:t>
            </a:r>
            <a:r>
              <a:rPr lang="ru-RU" dirty="0"/>
              <a:t>, </a:t>
            </a:r>
            <a:br>
              <a:rPr lang="ru-RU" dirty="0"/>
            </a:br>
            <a:r>
              <a:rPr lang="ru-RU" dirty="0"/>
              <a:t>2) </a:t>
            </a:r>
            <a:r>
              <a:rPr lang="ru-RU" dirty="0" err="1"/>
              <a:t>циклоалканы</a:t>
            </a:r>
            <a:r>
              <a:rPr lang="ru-RU" dirty="0"/>
              <a:t>, </a:t>
            </a:r>
            <a:br>
              <a:rPr lang="ru-RU" dirty="0"/>
            </a:br>
            <a:r>
              <a:rPr lang="ru-RU" dirty="0"/>
              <a:t>3) </a:t>
            </a:r>
            <a:r>
              <a:rPr lang="ru-RU" dirty="0" err="1"/>
              <a:t>алкены</a:t>
            </a:r>
            <a:r>
              <a:rPr lang="ru-RU" dirty="0"/>
              <a:t>, </a:t>
            </a:r>
            <a:br>
              <a:rPr lang="ru-RU" dirty="0"/>
            </a:br>
            <a:r>
              <a:rPr lang="ru-RU" dirty="0"/>
              <a:t>4) арены, </a:t>
            </a:r>
            <a:br>
              <a:rPr lang="ru-RU" dirty="0"/>
            </a:br>
            <a:r>
              <a:rPr lang="ru-RU" dirty="0"/>
              <a:t>5) </a:t>
            </a:r>
            <a:r>
              <a:rPr lang="ru-RU" dirty="0" err="1"/>
              <a:t>алкины</a:t>
            </a:r>
            <a:r>
              <a:rPr lang="ru-RU" dirty="0"/>
              <a:t>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122" name="Рисунок 20" descr="$C_nH_{2n-2}$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908720"/>
            <a:ext cx="1008112" cy="445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22" descr="$C_nH_{2n+2}$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141" y="4077072"/>
            <a:ext cx="1013446" cy="447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5887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2832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7. </a:t>
            </a:r>
            <a:r>
              <a:rPr lang="ru-RU" dirty="0"/>
              <a:t>Какова общая молекулярная формула гомологического ряда углеводородов, представителем которого является 4-метил-1-пентин? </a:t>
            </a:r>
          </a:p>
          <a:p>
            <a:pPr marL="457200" indent="-457200">
              <a:buAutoNum type="arabicParenR"/>
            </a:pP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 marL="457200" indent="-457200">
              <a:buAutoNum type="arabicParenR" startAt="2"/>
            </a:pPr>
            <a:r>
              <a:rPr lang="ru-RU" dirty="0"/>
              <a:t>3) 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) </a:t>
            </a:r>
            <a:br>
              <a:rPr lang="ru-RU" dirty="0"/>
            </a:br>
            <a:endParaRPr lang="ru-RU" dirty="0" smtClean="0"/>
          </a:p>
          <a:p>
            <a:pPr marL="457200" indent="-457200">
              <a:buAutoNum type="arabicParenR" startAt="4"/>
            </a:pP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5</a:t>
            </a:r>
            <a:r>
              <a:rPr lang="ru-RU" dirty="0"/>
              <a:t>) </a:t>
            </a: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6</a:t>
            </a:r>
            <a:r>
              <a:rPr lang="ru-RU" dirty="0"/>
              <a:t>) </a:t>
            </a: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146" name="Рисунок 20" descr="$C_nH_{2n-2}$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1844824"/>
            <a:ext cx="1160562" cy="512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Рисунок 21" descr="$C_nH_{2n}$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2636912"/>
            <a:ext cx="872530" cy="50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Рисунок 22" descr="$C_nH_{2n+2}$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686" y="3428999"/>
            <a:ext cx="1088025" cy="480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Рисунок 23" descr="$C_nH_{2n-6}$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452" y="4212636"/>
            <a:ext cx="1001243" cy="44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Рисунок 23" descr="$C_nH_{2n-6}$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40" y="5013176"/>
            <a:ext cx="1140758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Рисунок 37" descr="$C_nH_{2n+1}$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686" y="5877271"/>
            <a:ext cx="1160034" cy="512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35059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46</TotalTime>
  <Words>539</Words>
  <Application>Microsoft Office PowerPoint</Application>
  <PresentationFormat>Экран (4:3)</PresentationFormat>
  <Paragraphs>151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Ясность</vt:lpstr>
      <vt:lpstr>Классификация органических соединений</vt:lpstr>
      <vt:lpstr>Повторение основных сведений</vt:lpstr>
      <vt:lpstr>Повторение основных сведений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органических соединений</dc:title>
  <dc:creator>Игорь</dc:creator>
  <cp:lastModifiedBy>Игорь</cp:lastModifiedBy>
  <cp:revision>5</cp:revision>
  <dcterms:created xsi:type="dcterms:W3CDTF">2014-02-17T15:23:42Z</dcterms:created>
  <dcterms:modified xsi:type="dcterms:W3CDTF">2014-02-17T16:10:25Z</dcterms:modified>
</cp:coreProperties>
</file>