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5E5A-CA4A-4F04-9409-B9399077B895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7F71-4F80-4D27-91F0-AC3CB7B7AF31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5E5A-CA4A-4F04-9409-B9399077B895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7F71-4F80-4D27-91F0-AC3CB7B7AF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5E5A-CA4A-4F04-9409-B9399077B895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7F71-4F80-4D27-91F0-AC3CB7B7AF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5E5A-CA4A-4F04-9409-B9399077B895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7F71-4F80-4D27-91F0-AC3CB7B7AF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5E5A-CA4A-4F04-9409-B9399077B895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7F71-4F80-4D27-91F0-AC3CB7B7AF31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5E5A-CA4A-4F04-9409-B9399077B895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7F71-4F80-4D27-91F0-AC3CB7B7AF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5E5A-CA4A-4F04-9409-B9399077B895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7F71-4F80-4D27-91F0-AC3CB7B7AF31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5E5A-CA4A-4F04-9409-B9399077B895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7F71-4F80-4D27-91F0-AC3CB7B7AF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5E5A-CA4A-4F04-9409-B9399077B895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7F71-4F80-4D27-91F0-AC3CB7B7AF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5E5A-CA4A-4F04-9409-B9399077B895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7F71-4F80-4D27-91F0-AC3CB7B7AF3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5E5A-CA4A-4F04-9409-B9399077B895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7F71-4F80-4D27-91F0-AC3CB7B7AF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2625E5A-CA4A-4F04-9409-B9399077B895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0317F71-4F80-4D27-91F0-AC3CB7B7AF3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848600" cy="2390105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sz="4400" i="1" dirty="0" smtClean="0"/>
              <a:t>Гидроксиды   и Кислоты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>
                <a:solidFill>
                  <a:srgbClr val="C00000"/>
                </a:solidFill>
              </a:rPr>
              <a:t>Тест </a:t>
            </a:r>
            <a:r>
              <a:rPr lang="ru-RU" sz="4400" dirty="0">
                <a:solidFill>
                  <a:srgbClr val="C00000"/>
                </a:solidFill>
              </a:rPr>
              <a:t>ЕГЭ по химии</a:t>
            </a:r>
            <a:r>
              <a:rPr lang="ru-RU" sz="4400" dirty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717032"/>
            <a:ext cx="7848872" cy="175260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Тест по основным вопросам темы: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характерные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химические свойства оснований, и амфотерных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гидроксидов;  характерные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химические свойства кислот.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854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1278116"/>
              </p:ext>
            </p:extLst>
          </p:nvPr>
        </p:nvGraphicFramePr>
        <p:xfrm>
          <a:off x="323527" y="4797152"/>
          <a:ext cx="8568951" cy="10411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2846"/>
                <a:gridCol w="1546277"/>
                <a:gridCol w="2544914"/>
                <a:gridCol w="2544914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err="1">
                          <a:solidFill>
                            <a:schemeClr val="tx1"/>
                          </a:solidFill>
                          <a:effectLst/>
                        </a:rPr>
                        <a:t>Pb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(NO</a:t>
                      </a:r>
                      <a:r>
                        <a:rPr lang="ru-RU" sz="2400" b="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ru-RU" sz="2400" b="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2)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ZnSO</a:t>
                      </a:r>
                      <a:r>
                        <a:rPr lang="ru-RU" sz="2400" b="0" baseline="-25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3)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Na</a:t>
                      </a:r>
                      <a:r>
                        <a:rPr lang="ru-RU" sz="2400" b="0" baseline="-25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CO</a:t>
                      </a:r>
                      <a:r>
                        <a:rPr lang="ru-RU" sz="2400" b="0" baseline="-25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4)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err="1">
                          <a:solidFill>
                            <a:schemeClr val="tx1"/>
                          </a:solidFill>
                          <a:effectLst/>
                        </a:rPr>
                        <a:t>HCl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071325"/>
              </p:ext>
            </p:extLst>
          </p:nvPr>
        </p:nvGraphicFramePr>
        <p:xfrm>
          <a:off x="323528" y="1323247"/>
          <a:ext cx="8568952" cy="19700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122"/>
                <a:gridCol w="8182830"/>
              </a:tblGrid>
              <a:tr h="36442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  цинком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и гидроксидом натрия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442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2)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  медью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и оксидом меди (II)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442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3)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  ртутью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и оксидом углерода (IV)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442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4)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  магнием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и аммиаком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476672"/>
            <a:ext cx="8568952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20. Соляная кислота не взаимодействует ни с одним из двух веществ:</a:t>
            </a:r>
            <a:endParaRPr kumimoji="0" lang="ru-RU" altLang="ru-RU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7" y="3844498"/>
            <a:ext cx="8583077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21. С каждым из перечисленных веществ: H</a:t>
            </a:r>
            <a:r>
              <a:rPr kumimoji="0" lang="ru-RU" altLang="ru-RU" sz="2400" b="1" i="1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S, KOH, </a:t>
            </a:r>
            <a:r>
              <a:rPr kumimoji="0" lang="ru-RU" altLang="ru-RU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Zn</a:t>
            </a:r>
            <a:endParaRPr kumimoji="0" lang="ru-RU" alt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взаимодействует</a:t>
            </a:r>
            <a:endParaRPr kumimoji="0" lang="ru-RU" alt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904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7254029"/>
              </p:ext>
            </p:extLst>
          </p:nvPr>
        </p:nvGraphicFramePr>
        <p:xfrm>
          <a:off x="474262" y="1405531"/>
          <a:ext cx="8208912" cy="19700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9899"/>
                <a:gridCol w="7839013"/>
              </a:tblGrid>
              <a:tr h="34203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  серой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и магнием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2)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  оксидом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железа (II) и оксидом кремния (IV)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3)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  гидроксидом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калия и хлоридом калия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4)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  нитратом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бария и гидроксидом меди (II)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895651"/>
              </p:ext>
            </p:extLst>
          </p:nvPr>
        </p:nvGraphicFramePr>
        <p:xfrm>
          <a:off x="467544" y="4581128"/>
          <a:ext cx="8208912" cy="19700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9899"/>
                <a:gridCol w="7839013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  хлорид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бария и оксид углерода (IV)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2)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  магний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и хлорид бария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3)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  хлорид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натрия и фосфорная кислота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4)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  медь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и гидроксид калия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67544" y="3717032"/>
            <a:ext cx="8208912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23. С раствором серной кислоты взаимодействует каждое из двух веществ:</a:t>
            </a:r>
            <a:endParaRPr kumimoji="0" lang="ru-RU" altLang="ru-RU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67544" y="548680"/>
            <a:ext cx="8208912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22. Разбавленная серная кислота может реагировать с каждым из двух веществ:</a:t>
            </a:r>
            <a:endParaRPr kumimoji="0" lang="ru-RU" altLang="ru-RU" sz="105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570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0987261"/>
              </p:ext>
            </p:extLst>
          </p:nvPr>
        </p:nvGraphicFramePr>
        <p:xfrm>
          <a:off x="177948" y="1412776"/>
          <a:ext cx="8568952" cy="19700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122"/>
                <a:gridCol w="8182830"/>
              </a:tblGrid>
              <a:tr h="34203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  магнием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2)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  гидроксидом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натрия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3)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  железом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4)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  оксидом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магния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28231"/>
              </p:ext>
            </p:extLst>
          </p:nvPr>
        </p:nvGraphicFramePr>
        <p:xfrm>
          <a:off x="177948" y="4581128"/>
          <a:ext cx="8498508" cy="19700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2948"/>
                <a:gridCol w="8115560"/>
              </a:tblGrid>
              <a:tr h="37804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  хлоридом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железа (III) и углекислым газом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2)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  оксидом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железа (II) и соляной кислотой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3)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  серной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кислотой и карбонатом кальция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4)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  оксидом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цинка и хлоридом калия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77948" y="3645024"/>
            <a:ext cx="8568952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25. Раствор гидроксида натрия реагирует с каждым из веществ, указанных попарно</a:t>
            </a:r>
            <a:endParaRPr kumimoji="0" lang="ru-RU" altLang="ru-RU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77948" y="476672"/>
            <a:ext cx="8568952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24. Концентрированная азотная кислота в обычных условиях не взаимодействует с</a:t>
            </a:r>
            <a:endParaRPr kumimoji="0" lang="ru-RU" altLang="ru-RU" sz="105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790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2358588"/>
              </p:ext>
            </p:extLst>
          </p:nvPr>
        </p:nvGraphicFramePr>
        <p:xfrm>
          <a:off x="323528" y="1052736"/>
          <a:ext cx="8496944" cy="504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8772"/>
                <a:gridCol w="1567570"/>
                <a:gridCol w="570026"/>
                <a:gridCol w="1282558"/>
                <a:gridCol w="641279"/>
                <a:gridCol w="1496317"/>
                <a:gridCol w="641279"/>
                <a:gridCol w="1799143"/>
              </a:tblGrid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err="1">
                          <a:solidFill>
                            <a:schemeClr val="tx1"/>
                          </a:solidFill>
                          <a:effectLst/>
                        </a:rPr>
                        <a:t>Al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(OH)</a:t>
                      </a:r>
                      <a:r>
                        <a:rPr lang="ru-RU" sz="2400" b="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2)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ZnO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3)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ru-RU" sz="2400" b="0" baseline="-25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SO</a:t>
                      </a:r>
                      <a:r>
                        <a:rPr lang="ru-RU" sz="2400" b="0" baseline="-25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4)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err="1">
                          <a:solidFill>
                            <a:schemeClr val="tx1"/>
                          </a:solidFill>
                          <a:effectLst/>
                        </a:rPr>
                        <a:t>Ba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(OH)</a:t>
                      </a:r>
                      <a:r>
                        <a:rPr lang="ru-RU" sz="2400" b="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552176"/>
              </p:ext>
            </p:extLst>
          </p:nvPr>
        </p:nvGraphicFramePr>
        <p:xfrm>
          <a:off x="323528" y="2924944"/>
          <a:ext cx="8496944" cy="19700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2878"/>
                <a:gridCol w="8114066"/>
              </a:tblGrid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  Na</a:t>
                      </a:r>
                      <a:r>
                        <a:rPr lang="ru-RU" sz="2400" b="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SiO</a:t>
                      </a:r>
                      <a:r>
                        <a:rPr lang="ru-RU" sz="2400" b="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и HNO</a:t>
                      </a:r>
                      <a:r>
                        <a:rPr lang="ru-RU" sz="2400" b="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2)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  Fe</a:t>
                      </a:r>
                      <a:r>
                        <a:rPr lang="ru-RU" sz="2400" b="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ru-RU" sz="2400" b="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и KNO</a:t>
                      </a:r>
                      <a:r>
                        <a:rPr lang="ru-RU" sz="2400" b="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3)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ru-RU" sz="2400" b="0" dirty="0" err="1" smtClean="0">
                          <a:solidFill>
                            <a:schemeClr val="tx1"/>
                          </a:solidFill>
                          <a:effectLst/>
                        </a:rPr>
                        <a:t>Ag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и </a:t>
                      </a:r>
                      <a:r>
                        <a:rPr lang="ru-RU" sz="2400" b="0" dirty="0" err="1">
                          <a:solidFill>
                            <a:schemeClr val="tx1"/>
                          </a:solidFill>
                          <a:effectLst/>
                        </a:rPr>
                        <a:t>Cu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(OH)</a:t>
                      </a:r>
                      <a:r>
                        <a:rPr lang="ru-RU" sz="2400" b="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4)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ru-RU" sz="2400" b="0" dirty="0" err="1" smtClean="0">
                          <a:solidFill>
                            <a:schemeClr val="tx1"/>
                          </a:solidFill>
                          <a:effectLst/>
                        </a:rPr>
                        <a:t>Fe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и Al</a:t>
                      </a:r>
                      <a:r>
                        <a:rPr lang="ru-RU" sz="2400" b="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ru-RU" sz="2400" b="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988922"/>
              </p:ext>
            </p:extLst>
          </p:nvPr>
        </p:nvGraphicFramePr>
        <p:xfrm>
          <a:off x="340076" y="6021288"/>
          <a:ext cx="8480398" cy="4925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5723"/>
                <a:gridCol w="1416350"/>
                <a:gridCol w="778993"/>
                <a:gridCol w="1416350"/>
                <a:gridCol w="495723"/>
                <a:gridCol w="1628803"/>
                <a:gridCol w="495723"/>
                <a:gridCol w="1752733"/>
              </a:tblGrid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err="1">
                          <a:solidFill>
                            <a:schemeClr val="tx1"/>
                          </a:solidFill>
                          <a:effectLst/>
                        </a:rPr>
                        <a:t>CuO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2)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ru-RU" sz="2400" b="0" baseline="-25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SO</a:t>
                      </a:r>
                      <a:r>
                        <a:rPr lang="ru-RU" sz="2400" b="0" baseline="-25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3)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CO</a:t>
                      </a:r>
                      <a:r>
                        <a:rPr lang="ru-RU" sz="2400" b="0" baseline="-25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4)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err="1">
                          <a:solidFill>
                            <a:schemeClr val="tx1"/>
                          </a:solidFill>
                          <a:effectLst/>
                        </a:rPr>
                        <a:t>NaOH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15254" y="1988840"/>
            <a:ext cx="8496944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27. Разбавленная серная кислота реагирует с каждым из двух веществ:</a:t>
            </a:r>
            <a:endParaRPr kumimoji="0" lang="ru-RU" altLang="ru-RU" sz="105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23528" y="476672"/>
            <a:ext cx="8496944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26. Гидроксид натрия не реагирует с</a:t>
            </a:r>
            <a:endParaRPr kumimoji="0" lang="ru-RU" altLang="ru-RU" sz="105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31802" y="5085184"/>
            <a:ext cx="8480396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28. Как гидроксид алюминия, так и соляная кислота могут взаимодействовать с</a:t>
            </a:r>
            <a:endParaRPr kumimoji="0" lang="ru-RU" altLang="ru-RU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4898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2466341"/>
              </p:ext>
            </p:extLst>
          </p:nvPr>
        </p:nvGraphicFramePr>
        <p:xfrm>
          <a:off x="311653" y="1484784"/>
          <a:ext cx="8562767" cy="19700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844"/>
                <a:gridCol w="8176923"/>
              </a:tblGrid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  цинком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и гидроксидом натрия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2)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  медью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и оксидом меди (II)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3)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  ртутью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и оксидом углерода (IV)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4)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  магнием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и аммиаком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822968"/>
              </p:ext>
            </p:extLst>
          </p:nvPr>
        </p:nvGraphicFramePr>
        <p:xfrm>
          <a:off x="279142" y="4221088"/>
          <a:ext cx="8595278" cy="504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8078"/>
                <a:gridCol w="1494831"/>
                <a:gridCol w="550727"/>
                <a:gridCol w="1494831"/>
                <a:gridCol w="550727"/>
                <a:gridCol w="1494831"/>
                <a:gridCol w="629403"/>
                <a:gridCol w="1671850"/>
              </a:tblGrid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СО</a:t>
                      </a:r>
                      <a:r>
                        <a:rPr lang="ru-RU" sz="2400" b="0" baseline="-25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2)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HСl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3)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SO</a:t>
                      </a:r>
                      <a:r>
                        <a:rPr lang="ru-RU" sz="2400" b="0" baseline="-25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4)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err="1">
                          <a:solidFill>
                            <a:schemeClr val="tx1"/>
                          </a:solidFill>
                          <a:effectLst/>
                        </a:rPr>
                        <a:t>MgO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05469" y="548680"/>
            <a:ext cx="8568952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29. Соляная кислота не взаимодействует ни с одним из двух веществ:</a:t>
            </a:r>
            <a:endParaRPr kumimoji="0" lang="ru-RU" altLang="ru-RU" sz="105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91905" y="3628181"/>
            <a:ext cx="8582515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30. Раствор гидроксида натрия не взаимодействует с</a:t>
            </a:r>
            <a:endParaRPr kumimoji="0" lang="ru-RU" altLang="ru-RU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923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Ответы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1-2</a:t>
            </a:r>
            <a:r>
              <a:rPr lang="ru-RU" sz="2800" dirty="0"/>
              <a:t>, 2-2, 3-1, 4-2, 5-1, 6-4, 7-1, 8-1, 9-3, 10-2, </a:t>
            </a:r>
            <a:endParaRPr lang="ru-RU" sz="2800" dirty="0" smtClean="0"/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11-4</a:t>
            </a:r>
            <a:r>
              <a:rPr lang="ru-RU" sz="2800" dirty="0"/>
              <a:t>, 12-3, 13-2, 14-4, 15-1, 16-3, 17-4, 18-4, 19-4, </a:t>
            </a:r>
            <a:endParaRPr lang="ru-RU" sz="2800" dirty="0" smtClean="0"/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20-3</a:t>
            </a:r>
            <a:r>
              <a:rPr lang="ru-RU" sz="2800" dirty="0"/>
              <a:t>, 21-1, 22-4, 23-2, 24-3, 25-3, 26-4, 27-4, 28-4,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29-3</a:t>
            </a:r>
            <a:r>
              <a:rPr lang="ru-RU" sz="2800" dirty="0"/>
              <a:t>, 30-4.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5678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56312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b="1" i="1" dirty="0"/>
              <a:t>1. Гидроксид </a:t>
            </a:r>
            <a:r>
              <a:rPr lang="ru-RU" b="1" i="1" dirty="0" smtClean="0"/>
              <a:t> калия  взаимодействует  </a:t>
            </a:r>
            <a:r>
              <a:rPr lang="ru-RU" b="1" i="1" dirty="0"/>
              <a:t>с </a:t>
            </a:r>
            <a:r>
              <a:rPr lang="ru-RU" b="1" i="1" dirty="0" smtClean="0"/>
              <a:t> каждым  из </a:t>
            </a:r>
            <a:r>
              <a:rPr lang="ru-RU" b="1" i="1" dirty="0"/>
              <a:t>двух веществ</a:t>
            </a:r>
            <a:endParaRPr lang="ru-RU" i="1" dirty="0"/>
          </a:p>
          <a:p>
            <a:pPr marL="0" indent="0">
              <a:buNone/>
            </a:pPr>
            <a:r>
              <a:rPr lang="ru-RU" dirty="0" smtClean="0"/>
              <a:t>1) </a:t>
            </a:r>
            <a:r>
              <a:rPr lang="en-US" dirty="0" smtClean="0"/>
              <a:t>NH</a:t>
            </a:r>
            <a:r>
              <a:rPr lang="en-US" baseline="-25000" dirty="0" smtClean="0"/>
              <a:t>3 </a:t>
            </a:r>
            <a:r>
              <a:rPr lang="ru-RU" dirty="0"/>
              <a:t>и</a:t>
            </a:r>
            <a:r>
              <a:rPr lang="en-US" dirty="0"/>
              <a:t> </a:t>
            </a:r>
            <a:r>
              <a:rPr lang="en-US" dirty="0" err="1"/>
              <a:t>HCl</a:t>
            </a:r>
            <a:r>
              <a:rPr lang="en-US" dirty="0"/>
              <a:t>                                                          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) CO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ru-RU" dirty="0"/>
              <a:t>и</a:t>
            </a:r>
            <a:r>
              <a:rPr lang="en-US" dirty="0"/>
              <a:t> CuCl</a:t>
            </a:r>
            <a:r>
              <a:rPr lang="en-US" baseline="-25000" dirty="0"/>
              <a:t>2</a:t>
            </a:r>
            <a:r>
              <a:rPr lang="en-US" dirty="0"/>
              <a:t>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3) 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dirty="0"/>
              <a:t> </a:t>
            </a:r>
            <a:r>
              <a:rPr lang="ru-RU" dirty="0"/>
              <a:t>и</a:t>
            </a:r>
            <a:r>
              <a:rPr lang="en-US" dirty="0"/>
              <a:t> NaNO</a:t>
            </a:r>
            <a:r>
              <a:rPr lang="en-US" baseline="-25000" dirty="0"/>
              <a:t>3  </a:t>
            </a:r>
            <a:r>
              <a:rPr lang="en-US" dirty="0"/>
              <a:t>                                               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4) </a:t>
            </a:r>
            <a:r>
              <a:rPr lang="en-US" dirty="0" err="1"/>
              <a:t>MgO</a:t>
            </a:r>
            <a:r>
              <a:rPr lang="en-US" dirty="0"/>
              <a:t> </a:t>
            </a:r>
            <a:r>
              <a:rPr lang="ru-RU" dirty="0"/>
              <a:t>и</a:t>
            </a:r>
            <a:r>
              <a:rPr lang="en-US" dirty="0"/>
              <a:t> HNO</a:t>
            </a:r>
            <a:r>
              <a:rPr lang="en-US" baseline="-25000" dirty="0"/>
              <a:t>3</a:t>
            </a:r>
            <a:endParaRPr lang="ru-RU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i="1" dirty="0" smtClean="0"/>
              <a:t>2</a:t>
            </a:r>
            <a:r>
              <a:rPr lang="ru-RU" b="1" i="1" dirty="0"/>
              <a:t>. Разбавленная </a:t>
            </a:r>
            <a:r>
              <a:rPr lang="ru-RU" b="1" i="1" dirty="0" smtClean="0"/>
              <a:t>  </a:t>
            </a:r>
            <a:r>
              <a:rPr lang="ru-RU" b="1" i="1" dirty="0" err="1" smtClean="0"/>
              <a:t>хлороводородная</a:t>
            </a:r>
            <a:r>
              <a:rPr lang="ru-RU" b="1" i="1" dirty="0" smtClean="0"/>
              <a:t>   кислота </a:t>
            </a:r>
            <a:r>
              <a:rPr lang="ru-RU" b="1" i="1" dirty="0"/>
              <a:t>взаимодействует </a:t>
            </a:r>
            <a:r>
              <a:rPr lang="ru-RU" b="1" i="1" dirty="0" smtClean="0"/>
              <a:t> с  каждым  из  </a:t>
            </a:r>
            <a:r>
              <a:rPr lang="ru-RU" b="1" i="1" dirty="0"/>
              <a:t>двух </a:t>
            </a:r>
            <a:r>
              <a:rPr lang="ru-RU" b="1" i="1" dirty="0" smtClean="0"/>
              <a:t> веществ</a:t>
            </a:r>
            <a:endParaRPr lang="ru-RU" i="1" dirty="0"/>
          </a:p>
          <a:p>
            <a:pPr marL="0" indent="0">
              <a:buNone/>
            </a:pPr>
            <a:r>
              <a:rPr lang="ru-RU" dirty="0"/>
              <a:t>1) медью и гидроксидом натрия</a:t>
            </a:r>
          </a:p>
          <a:p>
            <a:pPr marL="0" indent="0">
              <a:buNone/>
            </a:pPr>
            <a:r>
              <a:rPr lang="ru-RU" dirty="0"/>
              <a:t>2) магнием и нитратом серебра</a:t>
            </a:r>
          </a:p>
          <a:p>
            <a:pPr marL="0" indent="0">
              <a:buNone/>
            </a:pPr>
            <a:r>
              <a:rPr lang="ru-RU" dirty="0"/>
              <a:t>3) железом и оксидом кремния (IV)</a:t>
            </a:r>
          </a:p>
          <a:p>
            <a:pPr marL="0" indent="0">
              <a:buNone/>
            </a:pPr>
            <a:r>
              <a:rPr lang="ru-RU" dirty="0"/>
              <a:t>4) свинцом и нитратом калия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236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56312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b="1" i="1" dirty="0"/>
              <a:t>3. С соляной кислотой взаимодействует</a:t>
            </a:r>
            <a:endParaRPr lang="ru-RU" i="1" dirty="0"/>
          </a:p>
          <a:p>
            <a:pPr marL="0" indent="0">
              <a:buNone/>
            </a:pPr>
            <a:r>
              <a:rPr lang="ru-RU" dirty="0"/>
              <a:t>1) NaHCO</a:t>
            </a:r>
            <a:r>
              <a:rPr lang="ru-RU" baseline="-25000" dirty="0"/>
              <a:t>3</a:t>
            </a:r>
            <a:r>
              <a:rPr lang="ru-RU" dirty="0"/>
              <a:t>                                               </a:t>
            </a:r>
            <a:r>
              <a:rPr lang="ru-RU" dirty="0" smtClean="0"/>
              <a:t>2)</a:t>
            </a:r>
            <a:r>
              <a:rPr lang="ru-RU" dirty="0" err="1" smtClean="0"/>
              <a:t>Hg</a:t>
            </a:r>
            <a:r>
              <a:rPr lang="ru-RU" dirty="0" smtClean="0"/>
              <a:t>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3) SiO</a:t>
            </a:r>
            <a:r>
              <a:rPr lang="ru-RU" baseline="-25000" dirty="0"/>
              <a:t>2</a:t>
            </a:r>
            <a:r>
              <a:rPr lang="ru-RU" dirty="0"/>
              <a:t>                                                      </a:t>
            </a:r>
            <a:r>
              <a:rPr lang="ru-RU" dirty="0" smtClean="0"/>
              <a:t> </a:t>
            </a:r>
            <a:r>
              <a:rPr lang="ru-RU" dirty="0"/>
              <a:t>4) S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i="1" dirty="0" smtClean="0"/>
              <a:t>4</a:t>
            </a:r>
            <a:r>
              <a:rPr lang="ru-RU" b="1" i="1" dirty="0"/>
              <a:t>. Реакция нейтрализации происходит при взаимодействии</a:t>
            </a:r>
            <a:endParaRPr lang="ru-RU" i="1" dirty="0"/>
          </a:p>
          <a:p>
            <a:pPr marL="0" indent="0">
              <a:buNone/>
            </a:pPr>
            <a:r>
              <a:rPr lang="ru-RU" dirty="0"/>
              <a:t>1) Fe</a:t>
            </a:r>
            <a:r>
              <a:rPr lang="ru-RU" baseline="-25000" dirty="0"/>
              <a:t>2</a:t>
            </a:r>
            <a:r>
              <a:rPr lang="ru-RU" dirty="0"/>
              <a:t>O</a:t>
            </a:r>
            <a:r>
              <a:rPr lang="ru-RU" baseline="-25000" dirty="0"/>
              <a:t>3</a:t>
            </a:r>
            <a:r>
              <a:rPr lang="ru-RU" dirty="0"/>
              <a:t> и </a:t>
            </a:r>
            <a:r>
              <a:rPr lang="ru-RU" dirty="0" err="1"/>
              <a:t>HCl</a:t>
            </a:r>
            <a:r>
              <a:rPr lang="ru-RU" dirty="0"/>
              <a:t>                                        </a:t>
            </a:r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dirty="0" err="1"/>
              <a:t>Fe</a:t>
            </a:r>
            <a:r>
              <a:rPr lang="ru-RU" dirty="0"/>
              <a:t>(OH)</a:t>
            </a:r>
            <a:r>
              <a:rPr lang="ru-RU" baseline="-25000" dirty="0"/>
              <a:t>3</a:t>
            </a:r>
            <a:r>
              <a:rPr lang="ru-RU" dirty="0"/>
              <a:t> и </a:t>
            </a:r>
            <a:r>
              <a:rPr lang="ru-RU" dirty="0" err="1"/>
              <a:t>HCl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3) FeCl</a:t>
            </a:r>
            <a:r>
              <a:rPr lang="ru-RU" baseline="-25000" dirty="0"/>
              <a:t>3</a:t>
            </a:r>
            <a:r>
              <a:rPr lang="ru-RU" dirty="0"/>
              <a:t> и </a:t>
            </a:r>
            <a:r>
              <a:rPr lang="ru-RU" dirty="0" err="1"/>
              <a:t>NaNCS</a:t>
            </a:r>
            <a:r>
              <a:rPr lang="ru-RU" dirty="0"/>
              <a:t>                                  </a:t>
            </a:r>
            <a:r>
              <a:rPr lang="ru-RU" dirty="0" smtClean="0"/>
              <a:t>4</a:t>
            </a:r>
            <a:r>
              <a:rPr lang="ru-RU" dirty="0"/>
              <a:t>) </a:t>
            </a:r>
            <a:r>
              <a:rPr lang="ru-RU" dirty="0" err="1"/>
              <a:t>Fe</a:t>
            </a:r>
            <a:r>
              <a:rPr lang="ru-RU" dirty="0"/>
              <a:t> и </a:t>
            </a:r>
            <a:r>
              <a:rPr lang="ru-RU" dirty="0" err="1"/>
              <a:t>HCl</a:t>
            </a:r>
            <a:endParaRPr lang="ru-RU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i="1" dirty="0" smtClean="0"/>
              <a:t>5</a:t>
            </a:r>
            <a:r>
              <a:rPr lang="ru-RU" b="1" i="1" dirty="0"/>
              <a:t>. Гидроксид железа (II) взаимодействует с</a:t>
            </a:r>
            <a:endParaRPr lang="ru-RU" i="1" dirty="0"/>
          </a:p>
          <a:p>
            <a:pPr marL="0" indent="0">
              <a:buNone/>
            </a:pPr>
            <a:r>
              <a:rPr lang="ru-RU" dirty="0"/>
              <a:t>1) азотной кислотой                            </a:t>
            </a:r>
            <a:r>
              <a:rPr lang="ru-RU" dirty="0" smtClean="0"/>
              <a:t>2</a:t>
            </a:r>
            <a:r>
              <a:rPr lang="ru-RU" dirty="0"/>
              <a:t>) оксидом кальция</a:t>
            </a:r>
          </a:p>
          <a:p>
            <a:pPr marL="0" indent="0">
              <a:buNone/>
            </a:pPr>
            <a:r>
              <a:rPr lang="ru-RU" dirty="0"/>
              <a:t>3) сульфатом меди                               </a:t>
            </a:r>
            <a:r>
              <a:rPr lang="ru-RU" dirty="0" smtClean="0"/>
              <a:t>4</a:t>
            </a:r>
            <a:r>
              <a:rPr lang="ru-RU" dirty="0"/>
              <a:t>) аммиаком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7478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00328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i="1" dirty="0"/>
              <a:t>6. Разбавленная серная кислота не взаимодействует с</a:t>
            </a:r>
            <a:endParaRPr lang="ru-RU" i="1" dirty="0"/>
          </a:p>
          <a:p>
            <a:pPr marL="0" indent="0">
              <a:buNone/>
            </a:pPr>
            <a:r>
              <a:rPr lang="ru-RU" dirty="0"/>
              <a:t>1) гидроксидом кальция              </a:t>
            </a:r>
            <a:r>
              <a:rPr lang="ru-RU" dirty="0" smtClean="0"/>
              <a:t>2</a:t>
            </a:r>
            <a:r>
              <a:rPr lang="ru-RU" dirty="0"/>
              <a:t>) оксидом меди (II)</a:t>
            </a:r>
          </a:p>
          <a:p>
            <a:pPr marL="0" indent="0">
              <a:buNone/>
            </a:pPr>
            <a:r>
              <a:rPr lang="ru-RU" dirty="0"/>
              <a:t>3) цинком                                        </a:t>
            </a:r>
            <a:r>
              <a:rPr lang="ru-RU" dirty="0" smtClean="0"/>
              <a:t>4</a:t>
            </a:r>
            <a:r>
              <a:rPr lang="ru-RU" dirty="0"/>
              <a:t>) оксидом углерода (IV)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i="1" dirty="0" smtClean="0"/>
              <a:t>7</a:t>
            </a:r>
            <a:r>
              <a:rPr lang="ru-RU" b="1" i="1" dirty="0"/>
              <a:t>. С гидроксидом калия реагирует каждое из двух веществ</a:t>
            </a:r>
            <a:endParaRPr lang="ru-RU" i="1" dirty="0"/>
          </a:p>
          <a:p>
            <a:pPr marL="0" indent="0">
              <a:buNone/>
            </a:pPr>
            <a:r>
              <a:rPr lang="en-US" dirty="0"/>
              <a:t>1) AlCl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ru-RU" dirty="0"/>
              <a:t>и</a:t>
            </a:r>
            <a:r>
              <a:rPr lang="en-US" dirty="0"/>
              <a:t> H</a:t>
            </a:r>
            <a:r>
              <a:rPr lang="en-US" baseline="-25000" dirty="0"/>
              <a:t>2</a:t>
            </a:r>
            <a:r>
              <a:rPr lang="en-US" dirty="0"/>
              <a:t>S                                            </a:t>
            </a:r>
            <a:r>
              <a:rPr lang="en-US" dirty="0" smtClean="0"/>
              <a:t>2</a:t>
            </a:r>
            <a:r>
              <a:rPr lang="en-US" dirty="0"/>
              <a:t>) </a:t>
            </a:r>
            <a:r>
              <a:rPr lang="en-US" dirty="0" err="1"/>
              <a:t>CuO</a:t>
            </a:r>
            <a:r>
              <a:rPr lang="en-US" dirty="0"/>
              <a:t> </a:t>
            </a:r>
            <a:r>
              <a:rPr lang="ru-RU" dirty="0"/>
              <a:t>и</a:t>
            </a:r>
            <a:r>
              <a:rPr lang="en-US" dirty="0"/>
              <a:t> Ba(OH)</a:t>
            </a:r>
            <a:r>
              <a:rPr lang="en-US" baseline="-25000" dirty="0"/>
              <a:t>2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3) CaCO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ru-RU" dirty="0"/>
              <a:t>и</a:t>
            </a:r>
            <a:r>
              <a:rPr lang="en-US" dirty="0"/>
              <a:t> NH</a:t>
            </a:r>
            <a:r>
              <a:rPr lang="en-US" baseline="-25000" dirty="0"/>
              <a:t>3</a:t>
            </a:r>
            <a:r>
              <a:rPr lang="en-US" dirty="0"/>
              <a:t>                                        </a:t>
            </a:r>
            <a:r>
              <a:rPr lang="en-US" dirty="0" smtClean="0"/>
              <a:t>4</a:t>
            </a:r>
            <a:r>
              <a:rPr lang="en-US" dirty="0"/>
              <a:t>) K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dirty="0"/>
              <a:t> </a:t>
            </a:r>
            <a:r>
              <a:rPr lang="ru-RU" dirty="0"/>
              <a:t>и</a:t>
            </a:r>
            <a:r>
              <a:rPr lang="en-US" dirty="0"/>
              <a:t> AlCl</a:t>
            </a:r>
            <a:r>
              <a:rPr lang="en-US" baseline="-25000" dirty="0"/>
              <a:t>3</a:t>
            </a:r>
            <a:endParaRPr lang="ru-RU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i="1" dirty="0" smtClean="0"/>
              <a:t>8</a:t>
            </a:r>
            <a:r>
              <a:rPr lang="ru-RU" b="1" i="1" dirty="0"/>
              <a:t>. Гидроксид кальция реагирует с каждым из двух веществ</a:t>
            </a:r>
            <a:endParaRPr lang="ru-RU" i="1" dirty="0"/>
          </a:p>
          <a:p>
            <a:pPr marL="0" indent="0">
              <a:buNone/>
            </a:pPr>
            <a:r>
              <a:rPr lang="ru-RU" dirty="0"/>
              <a:t>1) </a:t>
            </a:r>
            <a:r>
              <a:rPr lang="ru-RU" dirty="0" err="1"/>
              <a:t>HCl</a:t>
            </a:r>
            <a:r>
              <a:rPr lang="ru-RU" dirty="0"/>
              <a:t> и СО</a:t>
            </a:r>
            <a:r>
              <a:rPr lang="ru-RU" baseline="-25000" dirty="0"/>
              <a:t>2</a:t>
            </a:r>
            <a:r>
              <a:rPr lang="ru-RU" dirty="0"/>
              <a:t>                                              </a:t>
            </a:r>
            <a:r>
              <a:rPr lang="ru-RU" dirty="0" smtClean="0"/>
              <a:t> 2</a:t>
            </a:r>
            <a:r>
              <a:rPr lang="ru-RU" dirty="0"/>
              <a:t>) HNO</a:t>
            </a:r>
            <a:r>
              <a:rPr lang="ru-RU" baseline="-25000" dirty="0"/>
              <a:t>3</a:t>
            </a:r>
            <a:r>
              <a:rPr lang="ru-RU" dirty="0"/>
              <a:t> и </a:t>
            </a:r>
            <a:r>
              <a:rPr lang="ru-RU" dirty="0" err="1"/>
              <a:t>MgO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3) </a:t>
            </a:r>
            <a:r>
              <a:rPr lang="ru-RU" dirty="0" err="1"/>
              <a:t>HCl</a:t>
            </a:r>
            <a:r>
              <a:rPr lang="ru-RU" dirty="0"/>
              <a:t> и KOH                                             </a:t>
            </a:r>
            <a:r>
              <a:rPr lang="ru-RU" dirty="0" smtClean="0"/>
              <a:t>4</a:t>
            </a:r>
            <a:r>
              <a:rPr lang="ru-RU" dirty="0"/>
              <a:t>) BaCl</a:t>
            </a:r>
            <a:r>
              <a:rPr lang="ru-RU" baseline="-25000" dirty="0"/>
              <a:t>2</a:t>
            </a:r>
            <a:r>
              <a:rPr lang="ru-RU" dirty="0"/>
              <a:t> и </a:t>
            </a:r>
            <a:r>
              <a:rPr lang="ru-RU" dirty="0" err="1"/>
              <a:t>NaOH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5823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00328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b="1" i="1" dirty="0"/>
              <a:t>9. Гидроксид калия реагирует с</a:t>
            </a:r>
            <a:endParaRPr lang="ru-RU" i="1" dirty="0"/>
          </a:p>
          <a:p>
            <a:pPr marL="0" indent="0">
              <a:buNone/>
            </a:pPr>
            <a:r>
              <a:rPr lang="ru-RU" dirty="0"/>
              <a:t>1) водой                                                          </a:t>
            </a:r>
            <a:r>
              <a:rPr lang="ru-RU" dirty="0" smtClean="0"/>
              <a:t>2</a:t>
            </a:r>
            <a:r>
              <a:rPr lang="ru-RU" dirty="0"/>
              <a:t>) щелочью</a:t>
            </a:r>
          </a:p>
          <a:p>
            <a:pPr marL="0" indent="0">
              <a:buNone/>
            </a:pPr>
            <a:r>
              <a:rPr lang="ru-RU" dirty="0"/>
              <a:t>3) кислотой                                                  </a:t>
            </a:r>
            <a:r>
              <a:rPr lang="ru-RU" dirty="0" smtClean="0"/>
              <a:t> </a:t>
            </a:r>
            <a:r>
              <a:rPr lang="ru-RU" dirty="0"/>
              <a:t>4) кислотой и щелочью</a:t>
            </a:r>
          </a:p>
          <a:p>
            <a:pPr marL="0" indent="0">
              <a:buNone/>
            </a:pPr>
            <a:endParaRPr lang="ru-RU" b="1" i="1" dirty="0" smtClean="0"/>
          </a:p>
          <a:p>
            <a:pPr marL="0" indent="0">
              <a:buNone/>
            </a:pPr>
            <a:r>
              <a:rPr lang="ru-RU" b="1" i="1" dirty="0" smtClean="0"/>
              <a:t>10</a:t>
            </a:r>
            <a:r>
              <a:rPr lang="ru-RU" b="1" i="1" dirty="0"/>
              <a:t>. Гидроксид кальция не взаимодействует</a:t>
            </a:r>
            <a:endParaRPr lang="ru-RU" i="1" dirty="0"/>
          </a:p>
          <a:p>
            <a:pPr marL="0" indent="0">
              <a:buNone/>
            </a:pPr>
            <a:r>
              <a:rPr lang="ru-RU" dirty="0" smtClean="0"/>
              <a:t>1) </a:t>
            </a:r>
            <a:r>
              <a:rPr lang="ru-RU" dirty="0" err="1" smtClean="0"/>
              <a:t>HCl</a:t>
            </a:r>
            <a:r>
              <a:rPr lang="ru-RU" dirty="0" smtClean="0"/>
              <a:t>                                                           2</a:t>
            </a:r>
            <a:r>
              <a:rPr lang="ru-RU" dirty="0"/>
              <a:t>) </a:t>
            </a:r>
            <a:r>
              <a:rPr lang="ru-RU" dirty="0" err="1"/>
              <a:t>ZnS</a:t>
            </a:r>
            <a:r>
              <a:rPr lang="ru-RU" dirty="0"/>
              <a:t>                            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) CO</a:t>
            </a:r>
            <a:r>
              <a:rPr lang="ru-RU" baseline="-25000" dirty="0"/>
              <a:t>2</a:t>
            </a:r>
            <a:r>
              <a:rPr lang="ru-RU" dirty="0"/>
              <a:t>                             </a:t>
            </a:r>
            <a:r>
              <a:rPr lang="ru-RU" dirty="0" smtClean="0"/>
              <a:t>                              4</a:t>
            </a:r>
            <a:r>
              <a:rPr lang="ru-RU" dirty="0"/>
              <a:t>) HNO</a:t>
            </a:r>
            <a:r>
              <a:rPr lang="ru-RU" baseline="-25000" dirty="0"/>
              <a:t>3</a:t>
            </a:r>
            <a:endParaRPr lang="ru-RU" dirty="0"/>
          </a:p>
          <a:p>
            <a:pPr marL="0" indent="0">
              <a:buNone/>
            </a:pPr>
            <a:endParaRPr lang="ru-RU" b="1" i="1" dirty="0" smtClean="0"/>
          </a:p>
          <a:p>
            <a:pPr marL="0" indent="0">
              <a:buNone/>
            </a:pPr>
            <a:r>
              <a:rPr lang="ru-RU" b="1" i="1" dirty="0" smtClean="0"/>
              <a:t>11</a:t>
            </a:r>
            <a:r>
              <a:rPr lang="ru-RU" b="1" i="1" dirty="0"/>
              <a:t>. Гидроксид хрома (III) реагирует с каждым из двух веществ</a:t>
            </a:r>
            <a:endParaRPr lang="ru-RU" i="1" dirty="0"/>
          </a:p>
          <a:p>
            <a:pPr marL="0" indent="0">
              <a:buNone/>
            </a:pPr>
            <a:r>
              <a:rPr lang="ru-RU" dirty="0"/>
              <a:t>1) СО</a:t>
            </a:r>
            <a:r>
              <a:rPr lang="ru-RU" baseline="-25000" dirty="0"/>
              <a:t>2</a:t>
            </a:r>
            <a:r>
              <a:rPr lang="ru-RU" dirty="0"/>
              <a:t> и </a:t>
            </a:r>
            <a:r>
              <a:rPr lang="ru-RU" dirty="0" err="1"/>
              <a:t>HCl</a:t>
            </a:r>
            <a:r>
              <a:rPr lang="ru-RU" dirty="0"/>
              <a:t>                                               </a:t>
            </a:r>
            <a:r>
              <a:rPr lang="ru-RU" dirty="0" smtClean="0"/>
              <a:t>2</a:t>
            </a:r>
            <a:r>
              <a:rPr lang="ru-RU" dirty="0"/>
              <a:t>) SiO</a:t>
            </a:r>
            <a:r>
              <a:rPr lang="ru-RU" baseline="-25000" dirty="0"/>
              <a:t>2</a:t>
            </a:r>
            <a:r>
              <a:rPr lang="ru-RU" dirty="0"/>
              <a:t> и </a:t>
            </a:r>
            <a:r>
              <a:rPr lang="ru-RU" dirty="0" err="1"/>
              <a:t>Cu</a:t>
            </a:r>
            <a:r>
              <a:rPr lang="ru-RU" dirty="0"/>
              <a:t>(OH)</a:t>
            </a:r>
            <a:r>
              <a:rPr lang="ru-RU" baseline="-25000" dirty="0"/>
              <a:t>2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3) NO </a:t>
            </a:r>
            <a:r>
              <a:rPr lang="ru-RU" dirty="0"/>
              <a:t>и</a:t>
            </a:r>
            <a:r>
              <a:rPr lang="en-US" dirty="0"/>
              <a:t> NaNO</a:t>
            </a:r>
            <a:r>
              <a:rPr lang="en-US" baseline="-25000" dirty="0"/>
              <a:t>3</a:t>
            </a:r>
            <a:r>
              <a:rPr lang="en-US" dirty="0"/>
              <a:t>                                          </a:t>
            </a:r>
            <a:r>
              <a:rPr lang="en-US" dirty="0" smtClean="0"/>
              <a:t>4</a:t>
            </a:r>
            <a:r>
              <a:rPr lang="en-US" dirty="0"/>
              <a:t>) 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dirty="0"/>
              <a:t> </a:t>
            </a:r>
            <a:r>
              <a:rPr lang="ru-RU" dirty="0"/>
              <a:t>и</a:t>
            </a:r>
            <a:r>
              <a:rPr lang="en-US" dirty="0"/>
              <a:t> </a:t>
            </a:r>
            <a:r>
              <a:rPr lang="en-US" dirty="0" err="1"/>
              <a:t>NaOH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565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0805864"/>
              </p:ext>
            </p:extLst>
          </p:nvPr>
        </p:nvGraphicFramePr>
        <p:xfrm>
          <a:off x="556633" y="1052736"/>
          <a:ext cx="8191831" cy="2194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4967"/>
                <a:gridCol w="7776864"/>
              </a:tblGrid>
              <a:tr h="3653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 цинком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и соляной кислотой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3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2)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</a:rPr>
                        <a:t> серной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кислотой и хлоридом бария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3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3)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</a:rPr>
                        <a:t> гидроксидом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кальция и азотной кислотой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3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4)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</a:rPr>
                        <a:t> гидроксидом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натрия и сульфатом меди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833749"/>
              </p:ext>
            </p:extLst>
          </p:nvPr>
        </p:nvGraphicFramePr>
        <p:xfrm>
          <a:off x="556633" y="4293096"/>
          <a:ext cx="8208912" cy="21328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9899"/>
                <a:gridCol w="7839013"/>
              </a:tblGrid>
              <a:tr h="5332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</a:rPr>
                        <a:t> хлорид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бария и оксид углерода (IV)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2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2)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</a:rPr>
                        <a:t> магний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и хлорид бария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2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3)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</a:rPr>
                        <a:t> хлорид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натрия и фосфорная кислота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2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4)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</a:rPr>
                        <a:t> медь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и гидроксид калия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56633" y="476672"/>
            <a:ext cx="8208912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12. Реакция нейтрализации происходит между</a:t>
            </a:r>
            <a:endParaRPr kumimoji="0" lang="ru-RU" altLang="ru-RU" sz="105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3350869"/>
            <a:ext cx="8208912" cy="83099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13 . С раствором серной кислоты взаимодействует каждое из двух веществ:</a:t>
            </a:r>
            <a:endParaRPr kumimoji="0" lang="ru-RU" altLang="ru-RU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591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0720459"/>
              </p:ext>
            </p:extLst>
          </p:nvPr>
        </p:nvGraphicFramePr>
        <p:xfrm>
          <a:off x="584697" y="1124744"/>
          <a:ext cx="8235777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1268"/>
                <a:gridCol w="1879534"/>
                <a:gridCol w="1913707"/>
                <a:gridCol w="2221268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err="1">
                          <a:solidFill>
                            <a:schemeClr val="tx1"/>
                          </a:solidFill>
                          <a:effectLst/>
                        </a:rPr>
                        <a:t>Ba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(NO</a:t>
                      </a:r>
                      <a:r>
                        <a:rPr lang="ru-RU" sz="2400" b="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ru-RU" sz="2400" b="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2)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err="1">
                          <a:solidFill>
                            <a:schemeClr val="tx1"/>
                          </a:solidFill>
                          <a:effectLst/>
                        </a:rPr>
                        <a:t>KCl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  3)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NH</a:t>
                      </a:r>
                      <a:r>
                        <a:rPr lang="ru-RU" sz="2400" b="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·H</a:t>
                      </a:r>
                      <a:r>
                        <a:rPr lang="ru-RU" sz="2400" b="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   4)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Na</a:t>
                      </a:r>
                      <a:r>
                        <a:rPr lang="ru-RU" sz="2400" b="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PO</a:t>
                      </a:r>
                      <a:r>
                        <a:rPr lang="ru-RU" sz="2400" b="0" baseline="-25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215425"/>
              </p:ext>
            </p:extLst>
          </p:nvPr>
        </p:nvGraphicFramePr>
        <p:xfrm>
          <a:off x="578651" y="3429000"/>
          <a:ext cx="8217984" cy="19700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307"/>
                <a:gridCol w="7847677"/>
              </a:tblGrid>
              <a:tr h="37804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магнием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2)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гидроксидом натрия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3)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железом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4)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оксидом магния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584697" y="543745"/>
            <a:ext cx="8235776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14. Гидроксид кальция реагирует с</a:t>
            </a:r>
            <a:endParaRPr kumimoji="0" lang="ru-RU" altLang="ru-RU" sz="105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0859" y="2492896"/>
            <a:ext cx="8235776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15. Концентрированная азотная кислота в обычных условиях не взаимодействует с</a:t>
            </a:r>
            <a:endParaRPr kumimoji="0" lang="ru-RU" altLang="ru-RU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372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5842157"/>
              </p:ext>
            </p:extLst>
          </p:nvPr>
        </p:nvGraphicFramePr>
        <p:xfrm>
          <a:off x="414066" y="1484784"/>
          <a:ext cx="8334398" cy="19700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5553"/>
                <a:gridCol w="7958845"/>
              </a:tblGrid>
              <a:tr h="32403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  ацетат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калия и водород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2)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  карбонат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калия и вода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3)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  ацетат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калия и вода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4)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  карбид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калия и углекислый газ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739041"/>
              </p:ext>
            </p:extLst>
          </p:nvPr>
        </p:nvGraphicFramePr>
        <p:xfrm>
          <a:off x="391535" y="5157192"/>
          <a:ext cx="8356929" cy="10411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2666"/>
                <a:gridCol w="1956655"/>
                <a:gridCol w="1828650"/>
                <a:gridCol w="2358958"/>
              </a:tblGrid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err="1">
                          <a:solidFill>
                            <a:schemeClr val="tx1"/>
                          </a:solidFill>
                          <a:effectLst/>
                        </a:rPr>
                        <a:t>Al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(OH)</a:t>
                      </a:r>
                      <a:r>
                        <a:rPr lang="ru-RU" sz="2400" b="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2)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err="1">
                          <a:solidFill>
                            <a:schemeClr val="tx1"/>
                          </a:solidFill>
                          <a:effectLst/>
                        </a:rPr>
                        <a:t>ZnO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3)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ru-RU" sz="2400" b="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SO</a:t>
                      </a:r>
                      <a:r>
                        <a:rPr lang="ru-RU" sz="2400" b="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4)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err="1" smtClean="0">
                          <a:solidFill>
                            <a:schemeClr val="tx1"/>
                          </a:solidFill>
                          <a:effectLst/>
                        </a:rPr>
                        <a:t>Ba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(OH)</a:t>
                      </a:r>
                      <a:r>
                        <a:rPr lang="ru-RU" sz="2400" b="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95536" y="4509120"/>
            <a:ext cx="8352928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17. Гидроксид натрия не реагирует с</a:t>
            </a:r>
            <a:endParaRPr kumimoji="0" lang="ru-RU" altLang="ru-RU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95536" y="548680"/>
            <a:ext cx="8352928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16. При сливании водных растворов уксусной кислоты и гидроксида калия образуется</a:t>
            </a:r>
            <a:endParaRPr kumimoji="0" lang="ru-RU" altLang="ru-RU" sz="105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433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4055593"/>
              </p:ext>
            </p:extLst>
          </p:nvPr>
        </p:nvGraphicFramePr>
        <p:xfrm>
          <a:off x="173650" y="1412776"/>
          <a:ext cx="8574814" cy="19700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386"/>
                <a:gridCol w="8188428"/>
              </a:tblGrid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  Na</a:t>
                      </a:r>
                      <a:r>
                        <a:rPr lang="ru-RU" sz="2400" b="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SiO</a:t>
                      </a:r>
                      <a:r>
                        <a:rPr lang="ru-RU" sz="2400" b="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и HNO</a:t>
                      </a:r>
                      <a:r>
                        <a:rPr lang="ru-RU" sz="2400" b="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2)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  Fe</a:t>
                      </a:r>
                      <a:r>
                        <a:rPr lang="ru-RU" sz="2400" b="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ru-RU" sz="2400" b="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и KNO</a:t>
                      </a:r>
                      <a:r>
                        <a:rPr lang="ru-RU" sz="2400" b="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3)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ru-RU" sz="2400" b="0" dirty="0" err="1" smtClean="0">
                          <a:solidFill>
                            <a:schemeClr val="tx1"/>
                          </a:solidFill>
                          <a:effectLst/>
                        </a:rPr>
                        <a:t>Ag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и </a:t>
                      </a:r>
                      <a:r>
                        <a:rPr lang="ru-RU" sz="2400" b="0" dirty="0" err="1">
                          <a:solidFill>
                            <a:schemeClr val="tx1"/>
                          </a:solidFill>
                          <a:effectLst/>
                        </a:rPr>
                        <a:t>Cu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(OH)</a:t>
                      </a:r>
                      <a:r>
                        <a:rPr lang="ru-RU" sz="2400" b="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</a:rPr>
                        <a:t>4)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ru-RU" sz="2400" b="0" dirty="0" err="1" smtClean="0">
                          <a:solidFill>
                            <a:schemeClr val="tx1"/>
                          </a:solidFill>
                          <a:effectLst/>
                        </a:rPr>
                        <a:t>Fe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и Al</a:t>
                      </a:r>
                      <a:r>
                        <a:rPr lang="ru-RU" sz="2400" b="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ru-RU" sz="2400" b="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767206"/>
              </p:ext>
            </p:extLst>
          </p:nvPr>
        </p:nvGraphicFramePr>
        <p:xfrm>
          <a:off x="173650" y="5085184"/>
          <a:ext cx="8545333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3323"/>
                <a:gridCol w="1424222"/>
                <a:gridCol w="2678894"/>
                <a:gridCol w="2678894"/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err="1">
                          <a:solidFill>
                            <a:schemeClr val="tx1"/>
                          </a:solidFill>
                          <a:effectLst/>
                        </a:rPr>
                        <a:t>CuO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2)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ru-RU" sz="2400" b="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SO</a:t>
                      </a:r>
                      <a:r>
                        <a:rPr lang="ru-RU" sz="2400" b="0" baseline="-25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3)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CO</a:t>
                      </a:r>
                      <a:r>
                        <a:rPr lang="ru-RU" sz="2400" b="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4)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err="1">
                          <a:solidFill>
                            <a:schemeClr val="tx1"/>
                          </a:solidFill>
                          <a:effectLst/>
                        </a:rPr>
                        <a:t>NaOH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73650" y="476671"/>
            <a:ext cx="8646822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18. Разбавленная серная кислота реагирует с каждым из двух веществ:</a:t>
            </a:r>
            <a:endParaRPr kumimoji="0" lang="ru-RU" altLang="ru-RU" sz="105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69738" y="4077072"/>
            <a:ext cx="8574814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19. Как гидроксид алюминия, так и соляная кислота могут взаимодействовать с</a:t>
            </a:r>
            <a:endParaRPr kumimoji="0" lang="ru-RU" altLang="ru-RU" sz="105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2365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Другая 1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47</TotalTime>
  <Words>1023</Words>
  <Application>Microsoft Office PowerPoint</Application>
  <PresentationFormat>Экран (4:3)</PresentationFormat>
  <Paragraphs>225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Ясность</vt:lpstr>
      <vt:lpstr>Гидроксиды   и Кислоты  Тест ЕГЭ по химии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Ответы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Гидроксиды   и Кислоты  Тест ЕГЭ по химии</dc:title>
  <dc:creator>Игорь</dc:creator>
  <cp:lastModifiedBy>Игорь</cp:lastModifiedBy>
  <cp:revision>5</cp:revision>
  <dcterms:created xsi:type="dcterms:W3CDTF">2014-04-14T15:43:41Z</dcterms:created>
  <dcterms:modified xsi:type="dcterms:W3CDTF">2014-04-14T16:31:15Z</dcterms:modified>
</cp:coreProperties>
</file>