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72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A6775-1923-4DCB-B75F-74DD7FED2FA8}" type="datetimeFigureOut">
              <a:rPr lang="ru-RU" smtClean="0"/>
              <a:t>26.09.2012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FA42A-9DD9-447B-8F86-6E69E22848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751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A6775-1923-4DCB-B75F-74DD7FED2FA8}" type="datetimeFigureOut">
              <a:rPr lang="ru-RU" smtClean="0"/>
              <a:t>26.09.2012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FA42A-9DD9-447B-8F86-6E69E22848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4068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A6775-1923-4DCB-B75F-74DD7FED2FA8}" type="datetimeFigureOut">
              <a:rPr lang="ru-RU" smtClean="0"/>
              <a:t>26.09.2012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FA42A-9DD9-447B-8F86-6E69E22848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6109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A6775-1923-4DCB-B75F-74DD7FED2FA8}" type="datetimeFigureOut">
              <a:rPr lang="ru-RU" smtClean="0"/>
              <a:t>26.09.2012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FA42A-9DD9-447B-8F86-6E69E22848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3717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A6775-1923-4DCB-B75F-74DD7FED2FA8}" type="datetimeFigureOut">
              <a:rPr lang="ru-RU" smtClean="0"/>
              <a:t>26.09.2012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FA42A-9DD9-447B-8F86-6E69E22848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1639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A6775-1923-4DCB-B75F-74DD7FED2FA8}" type="datetimeFigureOut">
              <a:rPr lang="ru-RU" smtClean="0"/>
              <a:t>26.09.2012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FA42A-9DD9-447B-8F86-6E69E22848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9059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A6775-1923-4DCB-B75F-74DD7FED2FA8}" type="datetimeFigureOut">
              <a:rPr lang="ru-RU" smtClean="0"/>
              <a:t>26.09.2012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FA42A-9DD9-447B-8F86-6E69E22848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4686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A6775-1923-4DCB-B75F-74DD7FED2FA8}" type="datetimeFigureOut">
              <a:rPr lang="ru-RU" smtClean="0"/>
              <a:t>26.09.2012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FA42A-9DD9-447B-8F86-6E69E22848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9810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A6775-1923-4DCB-B75F-74DD7FED2FA8}" type="datetimeFigureOut">
              <a:rPr lang="ru-RU" smtClean="0"/>
              <a:t>26.09.2012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FA42A-9DD9-447B-8F86-6E69E22848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2969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A6775-1923-4DCB-B75F-74DD7FED2FA8}" type="datetimeFigureOut">
              <a:rPr lang="ru-RU" smtClean="0"/>
              <a:t>26.09.2012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FA42A-9DD9-447B-8F86-6E69E22848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9494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A6775-1923-4DCB-B75F-74DD7FED2FA8}" type="datetimeFigureOut">
              <a:rPr lang="ru-RU" smtClean="0"/>
              <a:t>26.09.2012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FA42A-9DD9-447B-8F86-6E69E22848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1728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4AE"/>
            </a:gs>
            <a:gs pos="13000">
              <a:srgbClr val="BD922A"/>
            </a:gs>
            <a:gs pos="21001">
              <a:srgbClr val="BD922A"/>
            </a:gs>
            <a:gs pos="63000">
              <a:srgbClr val="FBE4AE"/>
            </a:gs>
            <a:gs pos="67000">
              <a:srgbClr val="BD922A"/>
            </a:gs>
            <a:gs pos="69000">
              <a:srgbClr val="835E17"/>
            </a:gs>
            <a:gs pos="82001">
              <a:srgbClr val="A28949"/>
            </a:gs>
            <a:gs pos="100000">
              <a:srgbClr val="FAE3B7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EA6775-1923-4DCB-B75F-74DD7FED2FA8}" type="datetimeFigureOut">
              <a:rPr lang="ru-RU" smtClean="0"/>
              <a:t>26.09.2012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DFA42A-9DD9-447B-8F86-6E69E22848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0751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6000" b="1" dirty="0" smtClean="0"/>
              <a:t>Строение атома </a:t>
            </a:r>
            <a:br>
              <a:rPr lang="ru-RU" sz="6000" b="1" dirty="0" smtClean="0"/>
            </a:br>
            <a:r>
              <a:rPr lang="ru-RU" sz="6000" b="1" dirty="0" smtClean="0"/>
              <a:t>№3</a:t>
            </a:r>
            <a:endParaRPr lang="ru-RU" sz="6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17553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3711387"/>
              </p:ext>
            </p:extLst>
          </p:nvPr>
        </p:nvGraphicFramePr>
        <p:xfrm>
          <a:off x="323526" y="980725"/>
          <a:ext cx="8496948" cy="554461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09205"/>
                <a:gridCol w="1274543"/>
                <a:gridCol w="1274543"/>
                <a:gridCol w="1274543"/>
                <a:gridCol w="1274543"/>
                <a:gridCol w="1189571"/>
              </a:tblGrid>
              <a:tr h="7087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Символ</a:t>
                      </a:r>
                      <a:endParaRPr lang="ru-RU" sz="3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200" baseline="30000">
                          <a:effectLst/>
                        </a:rPr>
                        <a:t>16</a:t>
                      </a:r>
                      <a:r>
                        <a:rPr lang="ru-RU" sz="3200" baseline="-25000">
                          <a:effectLst/>
                        </a:rPr>
                        <a:t>8</a:t>
                      </a:r>
                      <a:r>
                        <a:rPr lang="ru-RU" sz="3200">
                          <a:effectLst/>
                        </a:rPr>
                        <a:t>O</a:t>
                      </a:r>
                      <a:endParaRPr lang="ru-RU" sz="3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200" baseline="30000">
                          <a:effectLst/>
                        </a:rPr>
                        <a:t>2</a:t>
                      </a:r>
                      <a:r>
                        <a:rPr lang="ru-RU" sz="3200" baseline="-25000">
                          <a:effectLst/>
                        </a:rPr>
                        <a:t>1</a:t>
                      </a:r>
                      <a:r>
                        <a:rPr lang="ru-RU" sz="3200">
                          <a:effectLst/>
                        </a:rPr>
                        <a:t>D</a:t>
                      </a:r>
                      <a:r>
                        <a:rPr lang="ru-RU" sz="3200" baseline="30000">
                          <a:effectLst/>
                        </a:rPr>
                        <a:t>+</a:t>
                      </a:r>
                      <a:endParaRPr lang="ru-RU" sz="3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</a:rPr>
                        <a:t> </a:t>
                      </a:r>
                      <a:endParaRPr lang="ru-RU" sz="3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</a:rPr>
                        <a:t> </a:t>
                      </a:r>
                      <a:endParaRPr lang="ru-RU" sz="3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</a:rPr>
                        <a:t> </a:t>
                      </a:r>
                      <a:endParaRPr lang="ru-RU" sz="3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89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</a:rPr>
                        <a:t>Число протонов</a:t>
                      </a:r>
                      <a:endParaRPr lang="ru-RU" sz="3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8</a:t>
                      </a:r>
                      <a:endParaRPr lang="ru-RU" sz="3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 </a:t>
                      </a:r>
                      <a:endParaRPr lang="ru-RU" sz="3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 </a:t>
                      </a:r>
                      <a:endParaRPr lang="ru-RU" sz="3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</a:rPr>
                        <a:t>14</a:t>
                      </a:r>
                      <a:endParaRPr lang="ru-RU" sz="3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</a:rPr>
                        <a:t>16</a:t>
                      </a:r>
                      <a:endParaRPr lang="ru-RU" sz="3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89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</a:rPr>
                        <a:t>Число нейтронов</a:t>
                      </a:r>
                      <a:endParaRPr lang="ru-RU" sz="3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</a:rPr>
                        <a:t>8</a:t>
                      </a:r>
                      <a:endParaRPr lang="ru-RU" sz="3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 </a:t>
                      </a:r>
                      <a:endParaRPr lang="ru-RU" sz="3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14</a:t>
                      </a:r>
                      <a:endParaRPr lang="ru-RU" sz="3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</a:rPr>
                        <a:t>14</a:t>
                      </a:r>
                      <a:endParaRPr lang="ru-RU" sz="3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</a:rPr>
                        <a:t>18</a:t>
                      </a:r>
                      <a:endParaRPr lang="ru-RU" sz="3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89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</a:rPr>
                        <a:t>Число электронов</a:t>
                      </a:r>
                      <a:endParaRPr lang="ru-RU" sz="3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</a:rPr>
                        <a:t>8</a:t>
                      </a:r>
                      <a:endParaRPr lang="ru-RU" sz="3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</a:rPr>
                        <a:t>0</a:t>
                      </a:r>
                      <a:endParaRPr lang="ru-RU" sz="3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10</a:t>
                      </a:r>
                      <a:endParaRPr lang="ru-RU" sz="3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 </a:t>
                      </a:r>
                      <a:endParaRPr lang="ru-RU" sz="3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</a:rPr>
                        <a:t>18</a:t>
                      </a:r>
                      <a:endParaRPr lang="ru-RU" sz="3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89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</a:rPr>
                        <a:t>Суммарный заряд</a:t>
                      </a:r>
                      <a:endParaRPr lang="ru-RU" sz="3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</a:rPr>
                        <a:t>0</a:t>
                      </a:r>
                      <a:endParaRPr lang="ru-RU" sz="3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</a:rPr>
                        <a:t>+1</a:t>
                      </a:r>
                      <a:endParaRPr lang="ru-RU" sz="3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</a:rPr>
                        <a:t>+3</a:t>
                      </a:r>
                      <a:endParaRPr lang="ru-RU" sz="3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0</a:t>
                      </a:r>
                      <a:endParaRPr lang="ru-RU" sz="3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 </a:t>
                      </a:r>
                      <a:endParaRPr lang="ru-RU" sz="3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23528" y="124854"/>
            <a:ext cx="8496944" cy="584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1.  Заполните пропуски в таблице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04818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9347377"/>
              </p:ext>
            </p:extLst>
          </p:nvPr>
        </p:nvGraphicFramePr>
        <p:xfrm>
          <a:off x="251519" y="980725"/>
          <a:ext cx="8712969" cy="554461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65371"/>
                <a:gridCol w="1306946"/>
                <a:gridCol w="1306946"/>
                <a:gridCol w="1306946"/>
                <a:gridCol w="1306946"/>
                <a:gridCol w="1219814"/>
              </a:tblGrid>
              <a:tr h="7087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Символ</a:t>
                      </a:r>
                      <a:endParaRPr lang="ru-RU" sz="3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200" baseline="30000">
                          <a:effectLst/>
                        </a:rPr>
                        <a:t>14</a:t>
                      </a:r>
                      <a:r>
                        <a:rPr lang="ru-RU" sz="3200" baseline="-25000">
                          <a:effectLst/>
                        </a:rPr>
                        <a:t>7</a:t>
                      </a:r>
                      <a:r>
                        <a:rPr lang="ru-RU" sz="3200">
                          <a:effectLst/>
                        </a:rPr>
                        <a:t>N</a:t>
                      </a:r>
                      <a:endParaRPr lang="ru-RU" sz="3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200" baseline="30000">
                          <a:effectLst/>
                        </a:rPr>
                        <a:t>35</a:t>
                      </a:r>
                      <a:r>
                        <a:rPr lang="ru-RU" sz="3200" baseline="-25000">
                          <a:effectLst/>
                        </a:rPr>
                        <a:t>17</a:t>
                      </a:r>
                      <a:r>
                        <a:rPr lang="ru-RU" sz="3200">
                          <a:effectLst/>
                        </a:rPr>
                        <a:t>Cl</a:t>
                      </a:r>
                      <a:r>
                        <a:rPr lang="ru-RU" sz="3200" baseline="30000">
                          <a:effectLst/>
                        </a:rPr>
                        <a:t>-</a:t>
                      </a:r>
                      <a:endParaRPr lang="ru-RU" sz="3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</a:rPr>
                        <a:t> </a:t>
                      </a:r>
                      <a:endParaRPr lang="ru-RU" sz="3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</a:rPr>
                        <a:t> </a:t>
                      </a:r>
                      <a:endParaRPr lang="ru-RU" sz="3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</a:rPr>
                        <a:t> </a:t>
                      </a:r>
                      <a:endParaRPr lang="ru-RU" sz="3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89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Число протонов</a:t>
                      </a:r>
                      <a:endParaRPr lang="ru-RU" sz="3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</a:rPr>
                        <a:t>7</a:t>
                      </a:r>
                      <a:endParaRPr lang="ru-RU" sz="3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</a:rPr>
                        <a:t> </a:t>
                      </a:r>
                      <a:endParaRPr lang="ru-RU" sz="3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</a:rPr>
                        <a:t>18</a:t>
                      </a:r>
                      <a:endParaRPr lang="ru-RU" sz="3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 </a:t>
                      </a:r>
                      <a:endParaRPr lang="ru-RU" sz="3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</a:rPr>
                        <a:t>17</a:t>
                      </a:r>
                      <a:endParaRPr lang="ru-RU" sz="3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89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Число нейтронов</a:t>
                      </a:r>
                      <a:endParaRPr lang="ru-RU" sz="3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7</a:t>
                      </a:r>
                      <a:endParaRPr lang="ru-RU" sz="3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</a:rPr>
                        <a:t> </a:t>
                      </a:r>
                      <a:endParaRPr lang="ru-RU" sz="3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</a:rPr>
                        <a:t>22</a:t>
                      </a:r>
                      <a:endParaRPr lang="ru-RU" sz="3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</a:rPr>
                        <a:t>20</a:t>
                      </a:r>
                      <a:endParaRPr lang="ru-RU" sz="3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</a:rPr>
                        <a:t>20</a:t>
                      </a:r>
                      <a:endParaRPr lang="ru-RU" sz="3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89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</a:rPr>
                        <a:t>Число электронов</a:t>
                      </a:r>
                      <a:endParaRPr lang="ru-RU" sz="3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7</a:t>
                      </a:r>
                      <a:endParaRPr lang="ru-RU" sz="3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18</a:t>
                      </a:r>
                      <a:endParaRPr lang="ru-RU" sz="3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 </a:t>
                      </a:r>
                      <a:endParaRPr lang="ru-RU" sz="3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</a:rPr>
                        <a:t>18</a:t>
                      </a:r>
                      <a:endParaRPr lang="ru-RU" sz="3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</a:rPr>
                        <a:t>18</a:t>
                      </a:r>
                      <a:endParaRPr lang="ru-RU" sz="3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89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</a:rPr>
                        <a:t>Суммарный заряд</a:t>
                      </a:r>
                      <a:endParaRPr lang="ru-RU" sz="3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</a:rPr>
                        <a:t>0</a:t>
                      </a:r>
                      <a:endParaRPr lang="ru-RU" sz="3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</a:rPr>
                        <a:t>-1</a:t>
                      </a:r>
                      <a:endParaRPr lang="ru-RU" sz="3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0</a:t>
                      </a:r>
                      <a:endParaRPr lang="ru-RU" sz="3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+2</a:t>
                      </a:r>
                      <a:endParaRPr lang="ru-RU" sz="3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 </a:t>
                      </a:r>
                      <a:endParaRPr lang="ru-RU" sz="3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51520" y="196862"/>
            <a:ext cx="8712968" cy="584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2. Заполните пропуски в таблице: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71323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92688"/>
          </a:xfr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3600" dirty="0" smtClean="0"/>
              <a:t>3. </a:t>
            </a:r>
            <a:r>
              <a:rPr lang="ru-RU" sz="4000" dirty="0" smtClean="0"/>
              <a:t>Какие </a:t>
            </a:r>
            <a:r>
              <a:rPr lang="ru-RU" sz="4000" dirty="0"/>
              <a:t>из перечисленных атомов и ионов имеют электронные конфигурации, одинаковые с атомом </a:t>
            </a:r>
            <a:r>
              <a:rPr lang="ru-RU" sz="4000" baseline="-25000" dirty="0"/>
              <a:t>18</a:t>
            </a:r>
            <a:r>
              <a:rPr lang="ru-RU" sz="4000" dirty="0"/>
              <a:t>Ar:</a:t>
            </a:r>
          </a:p>
          <a:p>
            <a:pPr marL="0" indent="0">
              <a:buNone/>
            </a:pPr>
            <a:r>
              <a:rPr lang="en-US" sz="5400" b="1" dirty="0"/>
              <a:t>Ca</a:t>
            </a:r>
            <a:r>
              <a:rPr lang="en-US" sz="5400" b="1" baseline="30000" dirty="0"/>
              <a:t>2+</a:t>
            </a:r>
            <a:r>
              <a:rPr lang="en-US" sz="5400" b="1" dirty="0"/>
              <a:t>, </a:t>
            </a:r>
            <a:r>
              <a:rPr lang="en-US" sz="5400" b="1" dirty="0" err="1"/>
              <a:t>Cl</a:t>
            </a:r>
            <a:r>
              <a:rPr lang="en-US" sz="5400" b="1" baseline="30000" dirty="0"/>
              <a:t>-</a:t>
            </a:r>
            <a:r>
              <a:rPr lang="en-US" sz="5400" b="1" dirty="0"/>
              <a:t>, K, Na</a:t>
            </a:r>
            <a:r>
              <a:rPr lang="en-US" sz="5400" b="1" baseline="30000" dirty="0"/>
              <a:t>+</a:t>
            </a:r>
            <a:r>
              <a:rPr lang="en-US" sz="5400" b="1" dirty="0"/>
              <a:t>, S</a:t>
            </a:r>
            <a:r>
              <a:rPr lang="en-US" sz="5400" b="1" baseline="30000" dirty="0"/>
              <a:t>2-</a:t>
            </a:r>
            <a:r>
              <a:rPr lang="en-US" sz="5400" b="1" dirty="0"/>
              <a:t>, As</a:t>
            </a:r>
            <a:r>
              <a:rPr lang="en-US" sz="5400" b="1" baseline="30000" dirty="0"/>
              <a:t>3-</a:t>
            </a:r>
            <a:r>
              <a:rPr lang="en-US" sz="5400" b="1" dirty="0"/>
              <a:t>, Al</a:t>
            </a:r>
            <a:r>
              <a:rPr lang="en-US" sz="5400" b="1" baseline="30000" dirty="0"/>
              <a:t>3+</a:t>
            </a:r>
            <a:r>
              <a:rPr lang="en-US" sz="5400" b="1" dirty="0"/>
              <a:t> </a:t>
            </a:r>
            <a:endParaRPr lang="ru-RU" sz="3600" b="1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sz="4000" dirty="0" smtClean="0"/>
              <a:t>4. </a:t>
            </a:r>
            <a:r>
              <a:rPr lang="ru-RU" sz="4000" dirty="0"/>
              <a:t>Какие из перечисленных подуровней не существуют:</a:t>
            </a:r>
          </a:p>
          <a:p>
            <a:pPr marL="0" indent="0">
              <a:buNone/>
            </a:pPr>
            <a:r>
              <a:rPr lang="ru-RU" sz="4800" b="1" dirty="0"/>
              <a:t>2s, </a:t>
            </a:r>
            <a:r>
              <a:rPr lang="ru-RU" sz="4800" b="1" dirty="0" smtClean="0"/>
              <a:t> 4f</a:t>
            </a:r>
            <a:r>
              <a:rPr lang="ru-RU" sz="4800" b="1" dirty="0"/>
              <a:t>, </a:t>
            </a:r>
            <a:r>
              <a:rPr lang="ru-RU" sz="4800" b="1" dirty="0" smtClean="0"/>
              <a:t> 2p,  </a:t>
            </a:r>
            <a:r>
              <a:rPr lang="ru-RU" sz="4800" b="1" dirty="0"/>
              <a:t>3d, </a:t>
            </a:r>
            <a:r>
              <a:rPr lang="ru-RU" sz="4800" b="1" dirty="0" smtClean="0"/>
              <a:t> 1p</a:t>
            </a:r>
            <a:r>
              <a:rPr lang="ru-RU" sz="4800" b="1" dirty="0"/>
              <a:t>, </a:t>
            </a:r>
            <a:r>
              <a:rPr lang="ru-RU" sz="4800" b="1" dirty="0" smtClean="0"/>
              <a:t> 2d</a:t>
            </a:r>
            <a:r>
              <a:rPr lang="ru-RU" sz="4800" b="1" dirty="0"/>
              <a:t>, </a:t>
            </a:r>
            <a:r>
              <a:rPr lang="ru-RU" sz="4800" b="1" dirty="0" smtClean="0"/>
              <a:t> 1s</a:t>
            </a:r>
            <a:r>
              <a:rPr lang="ru-RU" sz="4800" b="1" dirty="0"/>
              <a:t>, </a:t>
            </a:r>
            <a:r>
              <a:rPr lang="ru-RU" sz="4800" b="1" dirty="0" smtClean="0"/>
              <a:t> 3f </a:t>
            </a:r>
            <a:endParaRPr lang="ru-RU" sz="4800" b="1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0237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/>
          <a:lstStyle/>
          <a:p>
            <a:pPr marL="0" indent="0">
              <a:buNone/>
            </a:pPr>
            <a:r>
              <a:rPr lang="ru-RU" sz="4000" dirty="0" smtClean="0"/>
              <a:t>5. Сколько </a:t>
            </a:r>
            <a:r>
              <a:rPr lang="ru-RU" sz="4000" dirty="0"/>
              <a:t>электронов и протонов содержит молекула аммиака </a:t>
            </a:r>
            <a:r>
              <a:rPr lang="ru-RU" sz="4000" b="1" dirty="0"/>
              <a:t>NH</a:t>
            </a:r>
            <a:r>
              <a:rPr lang="ru-RU" sz="4000" b="1" baseline="-25000" dirty="0"/>
              <a:t>3</a:t>
            </a:r>
            <a:r>
              <a:rPr lang="ru-RU" sz="4000" dirty="0"/>
              <a:t> ?</a:t>
            </a:r>
          </a:p>
          <a:p>
            <a:pPr marL="0" indent="0">
              <a:buNone/>
            </a:pPr>
            <a:endParaRPr lang="ru-RU" sz="4000" dirty="0" smtClean="0"/>
          </a:p>
          <a:p>
            <a:pPr marL="0" indent="0">
              <a:buNone/>
            </a:pPr>
            <a:r>
              <a:rPr lang="ru-RU" sz="4000" dirty="0" smtClean="0"/>
              <a:t>6.  </a:t>
            </a:r>
            <a:r>
              <a:rPr lang="ru-RU" sz="4000" dirty="0"/>
              <a:t>Даны элементы с зарядами ядер </a:t>
            </a:r>
            <a:r>
              <a:rPr lang="ru-RU" sz="4000" b="1" dirty="0"/>
              <a:t>Z = 3 и Z = 19</a:t>
            </a:r>
            <a:r>
              <a:rPr lang="ru-RU" sz="4000" dirty="0"/>
              <a:t>. Который из них лучший донор электронов?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47956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712968" cy="6408712"/>
          </a:xfr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4300" dirty="0" smtClean="0"/>
              <a:t>7. На </a:t>
            </a:r>
            <a:r>
              <a:rPr lang="ru-RU" sz="4300" dirty="0"/>
              <a:t>основании строения атома выберите из двух частиц более сильный акцептор электронов</a:t>
            </a:r>
            <a:r>
              <a:rPr lang="ru-RU" sz="4300" dirty="0" smtClean="0"/>
              <a:t>:</a:t>
            </a:r>
          </a:p>
          <a:p>
            <a:pPr marL="0" indent="0">
              <a:buNone/>
            </a:pPr>
            <a:r>
              <a:rPr lang="ru-RU" sz="4300" dirty="0" smtClean="0"/>
              <a:t> </a:t>
            </a:r>
            <a:r>
              <a:rPr lang="ru-RU" sz="4300" dirty="0"/>
              <a:t>а) </a:t>
            </a:r>
            <a:r>
              <a:rPr lang="ru-RU" sz="4300" b="1" dirty="0"/>
              <a:t>атом F</a:t>
            </a:r>
            <a:r>
              <a:rPr lang="ru-RU" sz="4300" dirty="0"/>
              <a:t>, </a:t>
            </a:r>
            <a:r>
              <a:rPr lang="ru-RU" sz="4300" dirty="0" smtClean="0"/>
              <a:t>                             б</a:t>
            </a:r>
            <a:r>
              <a:rPr lang="ru-RU" sz="4300" dirty="0"/>
              <a:t>) </a:t>
            </a:r>
            <a:r>
              <a:rPr lang="ru-RU" sz="4300" b="1" dirty="0"/>
              <a:t>ион Na</a:t>
            </a:r>
            <a:r>
              <a:rPr lang="ru-RU" sz="4300" b="1" baseline="30000" dirty="0"/>
              <a:t>2+</a:t>
            </a:r>
            <a:r>
              <a:rPr lang="ru-RU" sz="4300" b="1" dirty="0"/>
              <a:t>.</a:t>
            </a:r>
          </a:p>
          <a:p>
            <a:pPr marL="0" indent="0">
              <a:buNone/>
            </a:pPr>
            <a:endParaRPr lang="ru-RU" sz="3900" dirty="0" smtClean="0"/>
          </a:p>
          <a:p>
            <a:pPr marL="0" indent="0">
              <a:buNone/>
            </a:pPr>
            <a:r>
              <a:rPr lang="ru-RU" sz="4300" dirty="0" smtClean="0"/>
              <a:t>8</a:t>
            </a:r>
            <a:r>
              <a:rPr lang="ru-RU" sz="4300" dirty="0"/>
              <a:t>. </a:t>
            </a:r>
            <a:r>
              <a:rPr lang="ru-RU" sz="4300" dirty="0" smtClean="0"/>
              <a:t>Если бы могли взвешивать </a:t>
            </a:r>
            <a:r>
              <a:rPr lang="ru-RU" sz="4300" dirty="0"/>
              <a:t>атомы элементов. Укажите, какая из частиц в каждой паре будет тяжелее:</a:t>
            </a:r>
          </a:p>
          <a:p>
            <a:pPr marL="0" indent="0">
              <a:buNone/>
            </a:pPr>
            <a:r>
              <a:rPr lang="ru-RU" sz="4300" dirty="0"/>
              <a:t>а) </a:t>
            </a:r>
            <a:r>
              <a:rPr lang="ru-RU" sz="4300" b="1" dirty="0"/>
              <a:t>F и F</a:t>
            </a:r>
            <a:r>
              <a:rPr lang="ru-RU" sz="4300" b="1" baseline="30000" dirty="0"/>
              <a:t>-</a:t>
            </a:r>
            <a:r>
              <a:rPr lang="ru-RU" sz="4300" b="1" dirty="0"/>
              <a:t> </a:t>
            </a:r>
            <a:r>
              <a:rPr lang="ru-RU" sz="4300" b="1" dirty="0" smtClean="0"/>
              <a:t>                                   </a:t>
            </a:r>
            <a:r>
              <a:rPr lang="ru-RU" sz="4300" dirty="0" smtClean="0"/>
              <a:t>б</a:t>
            </a:r>
            <a:r>
              <a:rPr lang="ru-RU" sz="4300" dirty="0"/>
              <a:t>) </a:t>
            </a:r>
            <a:r>
              <a:rPr lang="ru-RU" sz="4300" b="1" dirty="0" err="1"/>
              <a:t>Na</a:t>
            </a:r>
            <a:r>
              <a:rPr lang="ru-RU" sz="4300" b="1" dirty="0"/>
              <a:t> и </a:t>
            </a:r>
            <a:r>
              <a:rPr lang="ru-RU" sz="4300" b="1" dirty="0" err="1"/>
              <a:t>Na</a:t>
            </a:r>
            <a:r>
              <a:rPr lang="ru-RU" sz="4300" b="1" baseline="30000" dirty="0"/>
              <a:t>+</a:t>
            </a:r>
            <a:endParaRPr lang="ru-RU" sz="4300" b="1" dirty="0"/>
          </a:p>
          <a:p>
            <a:pPr marL="0" indent="0">
              <a:buNone/>
            </a:pPr>
            <a:r>
              <a:rPr lang="ru-RU" sz="4300" dirty="0"/>
              <a:t>в) </a:t>
            </a:r>
            <a:r>
              <a:rPr lang="ru-RU" sz="4300" b="1" dirty="0"/>
              <a:t>F</a:t>
            </a:r>
            <a:r>
              <a:rPr lang="ru-RU" sz="4300" b="1" baseline="30000" dirty="0"/>
              <a:t>-</a:t>
            </a:r>
            <a:r>
              <a:rPr lang="ru-RU" sz="4300" b="1" dirty="0"/>
              <a:t> и </a:t>
            </a:r>
            <a:r>
              <a:rPr lang="ru-RU" sz="4300" b="1" dirty="0" err="1" smtClean="0"/>
              <a:t>Ne</a:t>
            </a:r>
            <a:r>
              <a:rPr lang="ru-RU" sz="4300" b="1" dirty="0" smtClean="0"/>
              <a:t>                                  </a:t>
            </a:r>
            <a:r>
              <a:rPr lang="ru-RU" sz="4300" dirty="0" smtClean="0"/>
              <a:t>г</a:t>
            </a:r>
            <a:r>
              <a:rPr lang="ru-RU" sz="4300" dirty="0"/>
              <a:t>) </a:t>
            </a:r>
            <a:r>
              <a:rPr lang="ru-RU" sz="4300" b="1" dirty="0" err="1"/>
              <a:t>Na</a:t>
            </a:r>
            <a:r>
              <a:rPr lang="ru-RU" sz="4300" b="1" baseline="30000" dirty="0"/>
              <a:t>+</a:t>
            </a:r>
            <a:r>
              <a:rPr lang="ru-RU" sz="4300" b="1" dirty="0"/>
              <a:t> и </a:t>
            </a:r>
            <a:r>
              <a:rPr lang="ru-RU" sz="4300" b="1" dirty="0" err="1"/>
              <a:t>Ne</a:t>
            </a:r>
            <a:r>
              <a:rPr lang="ru-RU" sz="4300" b="1" dirty="0"/>
              <a:t>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74440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 smtClean="0"/>
              <a:t>9</a:t>
            </a:r>
            <a:r>
              <a:rPr lang="ru-RU" sz="4000" dirty="0" smtClean="0"/>
              <a:t>. В </a:t>
            </a:r>
            <a:r>
              <a:rPr lang="ru-RU" sz="4000" dirty="0"/>
              <a:t>каком элементе при его образовании из субатомных частиц последним свое место в электронной оболочке займет электрон с таким набором квантовых чисел:</a:t>
            </a:r>
          </a:p>
          <a:p>
            <a:pPr marL="0" indent="0">
              <a:buNone/>
            </a:pPr>
            <a:r>
              <a:rPr lang="ru-RU" sz="4000" b="1" dirty="0"/>
              <a:t>n = 3, l = 2, m = - 1, s = 1/2 ?</a:t>
            </a:r>
          </a:p>
          <a:p>
            <a:pPr marL="0" indent="0">
              <a:buNone/>
            </a:pP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2976559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dirty="0" smtClean="0"/>
              <a:t>10. Для </a:t>
            </a:r>
            <a:r>
              <a:rPr lang="ru-RU" sz="4000" dirty="0"/>
              <a:t>какого элемента “последним” в электронной оболочке будет электрон с таким набором квантовых чисел:</a:t>
            </a:r>
          </a:p>
          <a:p>
            <a:pPr marL="0" indent="0">
              <a:buNone/>
            </a:pPr>
            <a:r>
              <a:rPr lang="ru-RU" sz="4400" b="1" dirty="0"/>
              <a:t>n = 4, l = 1, m = - 1, s = - 1/2 ?</a:t>
            </a:r>
          </a:p>
          <a:p>
            <a:pPr marL="0" indent="0">
              <a:buNone/>
            </a:pP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64857751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309</Words>
  <Application>Microsoft Office PowerPoint</Application>
  <PresentationFormat>Экран (4:3)</PresentationFormat>
  <Paragraphs>81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Строение атома  №3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Kraftway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Строение атома  №3</dc:title>
  <dc:creator>Игорь</dc:creator>
  <cp:lastModifiedBy>Игорь</cp:lastModifiedBy>
  <cp:revision>3</cp:revision>
  <dcterms:created xsi:type="dcterms:W3CDTF">2012-09-26T14:15:31Z</dcterms:created>
  <dcterms:modified xsi:type="dcterms:W3CDTF">2012-09-26T15:12:32Z</dcterms:modified>
</cp:coreProperties>
</file>