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0" r:id="rId7"/>
    <p:sldId id="259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2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7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1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0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8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54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1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2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1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84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4B8DC-2F82-43B3-882F-67A056454C4B}" type="datetimeFigureOut">
              <a:rPr lang="ru-RU" smtClean="0"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CED2-5811-4D69-85A5-C14A58F13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800" dirty="0" smtClean="0"/>
              <a:t>Контрольный тест </a:t>
            </a:r>
            <a:br>
              <a:rPr lang="ru-RU" sz="4800" dirty="0" smtClean="0"/>
            </a:br>
            <a:r>
              <a:rPr lang="ru-RU" sz="4800" dirty="0" smtClean="0"/>
              <a:t>по теме</a:t>
            </a:r>
            <a:br>
              <a:rPr lang="ru-RU" sz="4800" dirty="0" smtClean="0"/>
            </a:br>
            <a:r>
              <a:rPr lang="ru-RU" sz="4800" b="1" dirty="0" smtClean="0"/>
              <a:t>«Строение атома»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7585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316288" cy="6408712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18)</a:t>
            </a:r>
            <a:r>
              <a:rPr lang="ru-RU" sz="3200" dirty="0" smtClean="0"/>
              <a:t> Найдите количество всех элементарных частиц в  сульфат-ионе.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ru-RU" sz="3200" b="1" dirty="0" smtClean="0"/>
              <a:t>19) </a:t>
            </a:r>
            <a:r>
              <a:rPr lang="ru-RU" sz="3200" dirty="0" smtClean="0"/>
              <a:t>Укажите не существующую </a:t>
            </a:r>
            <a:r>
              <a:rPr lang="ru-RU" sz="3200" dirty="0" err="1" smtClean="0"/>
              <a:t>орбиталь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r>
              <a:rPr lang="ru-RU" sz="3200" dirty="0" smtClean="0"/>
              <a:t>А)</a:t>
            </a:r>
            <a:r>
              <a:rPr lang="en-US" sz="3200" dirty="0" smtClean="0"/>
              <a:t>1s</a:t>
            </a:r>
            <a:r>
              <a:rPr lang="ru-RU" sz="3200" dirty="0" smtClean="0"/>
              <a:t>;   Б)</a:t>
            </a:r>
            <a:r>
              <a:rPr lang="en-US" sz="3200" dirty="0" smtClean="0"/>
              <a:t>2p</a:t>
            </a:r>
            <a:r>
              <a:rPr lang="ru-RU" sz="3200" dirty="0" smtClean="0"/>
              <a:t>;   В)</a:t>
            </a:r>
            <a:r>
              <a:rPr lang="en-US" sz="3200" dirty="0" smtClean="0"/>
              <a:t>2d</a:t>
            </a:r>
            <a:r>
              <a:rPr lang="ru-RU" sz="3200" dirty="0" smtClean="0"/>
              <a:t>;  Г)</a:t>
            </a:r>
            <a:r>
              <a:rPr lang="en-US" sz="3200" dirty="0" smtClean="0"/>
              <a:t>3s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44280" cy="6408712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18)</a:t>
            </a:r>
            <a:r>
              <a:rPr lang="ru-RU" sz="3200" dirty="0" smtClean="0"/>
              <a:t> Найдите количество всех элементарных частиц в  сульфит-ионе.</a:t>
            </a: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ru-RU" sz="3200" b="1" dirty="0" smtClean="0"/>
              <a:t>19) </a:t>
            </a:r>
            <a:r>
              <a:rPr lang="ru-RU" sz="3200" dirty="0" smtClean="0"/>
              <a:t>Укажите  существующую </a:t>
            </a:r>
            <a:r>
              <a:rPr lang="ru-RU" sz="3200" dirty="0" err="1" smtClean="0"/>
              <a:t>орбиталь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r>
              <a:rPr lang="ru-RU" sz="3200" dirty="0" smtClean="0"/>
              <a:t>А)</a:t>
            </a:r>
            <a:r>
              <a:rPr lang="en-US" sz="3200" dirty="0" smtClean="0"/>
              <a:t>1</a:t>
            </a:r>
            <a:r>
              <a:rPr lang="ru-RU" sz="3200" dirty="0" smtClean="0"/>
              <a:t>р;   Б)</a:t>
            </a:r>
            <a:r>
              <a:rPr lang="en-US" sz="3200" dirty="0" smtClean="0"/>
              <a:t>2p</a:t>
            </a:r>
            <a:r>
              <a:rPr lang="ru-RU" sz="3200" dirty="0" smtClean="0"/>
              <a:t>;   В)</a:t>
            </a:r>
            <a:r>
              <a:rPr lang="en-US" sz="3200" dirty="0" smtClean="0"/>
              <a:t>2d</a:t>
            </a:r>
            <a:r>
              <a:rPr lang="ru-RU" sz="3200" dirty="0" smtClean="0"/>
              <a:t>;  Г)</a:t>
            </a:r>
            <a:r>
              <a:rPr lang="en-US" sz="3200" dirty="0" smtClean="0"/>
              <a:t>3f</a:t>
            </a:r>
            <a:endParaRPr lang="ru-RU" sz="32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81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271349"/>
              </p:ext>
            </p:extLst>
          </p:nvPr>
        </p:nvGraphicFramePr>
        <p:xfrm>
          <a:off x="4756152" y="188640"/>
          <a:ext cx="4387848" cy="6456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12"/>
                <a:gridCol w="720080"/>
                <a:gridCol w="864096"/>
                <a:gridCol w="648072"/>
                <a:gridCol w="576064"/>
                <a:gridCol w="647624"/>
              </a:tblGrid>
              <a:tr h="1080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Символ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30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ru-RU" sz="24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300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r>
                        <a:rPr lang="ru-RU" sz="2400" baseline="-25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r>
                        <a:rPr lang="ru-RU" sz="2400" baseline="30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Число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р</a:t>
                      </a:r>
                      <a:r>
                        <a:rPr lang="ru-RU" sz="2400" b="1" baseline="30000" dirty="0" smtClean="0">
                          <a:effectLst/>
                        </a:rPr>
                        <a:t>+</a:t>
                      </a:r>
                      <a:endParaRPr lang="ru-RU" sz="2400" b="1" baseline="30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7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17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Число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п</a:t>
                      </a:r>
                      <a:r>
                        <a:rPr lang="ru-RU" sz="2400" b="1" baseline="30000" dirty="0" smtClean="0">
                          <a:effectLst/>
                        </a:rPr>
                        <a:t>0</a:t>
                      </a:r>
                      <a:endParaRPr lang="ru-RU" sz="2400" b="1" baseline="30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7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22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20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20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3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Число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</a:rPr>
                        <a:t>е </a:t>
                      </a:r>
                      <a:r>
                        <a:rPr lang="ru-RU" sz="2400" b="1" baseline="30000" dirty="0" smtClean="0">
                          <a:effectLst/>
                        </a:rPr>
                        <a:t>-</a:t>
                      </a:r>
                      <a:endParaRPr lang="ru-RU" sz="2400" b="1" baseline="30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7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18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Суммарный заряд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-1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+2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3968801"/>
              </p:ext>
            </p:extLst>
          </p:nvPr>
        </p:nvGraphicFramePr>
        <p:xfrm>
          <a:off x="0" y="116632"/>
          <a:ext cx="4644007" cy="649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247"/>
                <a:gridCol w="818200"/>
                <a:gridCol w="892582"/>
                <a:gridCol w="669436"/>
                <a:gridCol w="743818"/>
                <a:gridCol w="590724"/>
              </a:tblGrid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Символ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baseline="300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ru-RU" sz="2800" b="0" baseline="-25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3200" b="1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ru-RU" sz="3200" b="1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Число 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р</a:t>
                      </a:r>
                      <a:r>
                        <a:rPr lang="ru-RU" sz="2400" b="1" baseline="30000" dirty="0" smtClean="0">
                          <a:effectLst/>
                        </a:rPr>
                        <a:t>+</a:t>
                      </a:r>
                      <a:endParaRPr lang="ru-RU" sz="2400" b="1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14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16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Число 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п</a:t>
                      </a:r>
                      <a:r>
                        <a:rPr lang="ru-RU" sz="2400" b="1" baseline="30000" dirty="0" smtClean="0">
                          <a:effectLst/>
                        </a:rPr>
                        <a:t>0</a:t>
                      </a:r>
                      <a:endParaRPr lang="ru-RU" sz="2400" b="1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14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14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Число 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е </a:t>
                      </a:r>
                      <a:r>
                        <a:rPr lang="ru-RU" sz="2400" b="1" baseline="30000" dirty="0" smtClean="0">
                          <a:effectLst/>
                        </a:rPr>
                        <a:t>-</a:t>
                      </a:r>
                      <a:endParaRPr lang="ru-RU" sz="2400" b="1" baseline="30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0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18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Суммарный заряд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+1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</a:rPr>
                        <a:t>+3</a:t>
                      </a:r>
                      <a:endParaRPr lang="ru-RU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0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</a:rPr>
                        <a:t> 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0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0"/>
            <a:ext cx="4388296" cy="685800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dirty="0"/>
              <a:t>1) </a:t>
            </a:r>
            <a:r>
              <a:rPr lang="ru-RU" sz="3600" dirty="0" smtClean="0"/>
              <a:t>Электроны </a:t>
            </a:r>
            <a:r>
              <a:rPr lang="ru-RU" sz="3600" dirty="0"/>
              <a:t>были открыты:</a:t>
            </a:r>
          </a:p>
          <a:p>
            <a:pPr marL="0" indent="0">
              <a:buNone/>
            </a:pPr>
            <a:r>
              <a:rPr lang="ru-RU" sz="3600" dirty="0" smtClean="0"/>
              <a:t>А)</a:t>
            </a:r>
            <a:r>
              <a:rPr lang="ru-RU" sz="3600" dirty="0" err="1" smtClean="0"/>
              <a:t>Н.Бором</a:t>
            </a:r>
            <a:r>
              <a:rPr lang="ru-RU" sz="3600" dirty="0"/>
              <a:t>.             </a:t>
            </a:r>
            <a:r>
              <a:rPr lang="ru-RU" sz="3600" dirty="0" smtClean="0"/>
              <a:t>Б)</a:t>
            </a:r>
            <a:r>
              <a:rPr lang="ru-RU" sz="3600" dirty="0" err="1" smtClean="0"/>
              <a:t>Дж.Томсоном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В)</a:t>
            </a:r>
            <a:r>
              <a:rPr lang="ru-RU" sz="3600" dirty="0" err="1" smtClean="0"/>
              <a:t>Э.Резерфордом</a:t>
            </a:r>
            <a:r>
              <a:rPr lang="ru-RU" sz="3600" dirty="0"/>
              <a:t>. 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Г) </a:t>
            </a:r>
            <a:r>
              <a:rPr lang="ru-RU" sz="3600" dirty="0" err="1" smtClean="0"/>
              <a:t>Д.Чедвигом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300" dirty="0"/>
              <a:t> </a:t>
            </a:r>
          </a:p>
          <a:p>
            <a:pPr marL="0" indent="0">
              <a:buNone/>
            </a:pPr>
            <a:r>
              <a:rPr lang="ru-RU" sz="3600" b="1" dirty="0"/>
              <a:t>2) </a:t>
            </a:r>
            <a:r>
              <a:rPr lang="ru-RU" sz="3600" dirty="0" smtClean="0"/>
              <a:t>. </a:t>
            </a:r>
            <a:r>
              <a:rPr lang="ru-RU" sz="3600" dirty="0"/>
              <a:t>Порядковый номер элемента в периодической системе определяется:</a:t>
            </a:r>
          </a:p>
          <a:p>
            <a:pPr marL="0" indent="0">
              <a:buNone/>
            </a:pPr>
            <a:r>
              <a:rPr lang="ru-RU" sz="3600" dirty="0"/>
              <a:t>А</a:t>
            </a:r>
            <a:r>
              <a:rPr lang="ru-RU" sz="3600" dirty="0" smtClean="0"/>
              <a:t>) </a:t>
            </a:r>
            <a:r>
              <a:rPr lang="ru-RU" sz="3600" dirty="0"/>
              <a:t>Зарядом атома.</a:t>
            </a:r>
          </a:p>
          <a:p>
            <a:pPr marL="0" indent="0">
              <a:buNone/>
            </a:pPr>
            <a:r>
              <a:rPr lang="ru-RU" sz="3600" dirty="0"/>
              <a:t>Б</a:t>
            </a:r>
            <a:r>
              <a:rPr lang="ru-RU" sz="3600" dirty="0" smtClean="0"/>
              <a:t>) </a:t>
            </a:r>
            <a:r>
              <a:rPr lang="ru-RU" sz="3600" dirty="0"/>
              <a:t>Числом электронов в наружном слое атома.</a:t>
            </a:r>
          </a:p>
          <a:p>
            <a:pPr marL="0" indent="0">
              <a:buNone/>
            </a:pPr>
            <a:r>
              <a:rPr lang="ru-RU" sz="3600" dirty="0"/>
              <a:t>В</a:t>
            </a:r>
            <a:r>
              <a:rPr lang="ru-RU" sz="3600" dirty="0" smtClean="0"/>
              <a:t>) </a:t>
            </a:r>
            <a:r>
              <a:rPr lang="ru-RU" sz="3600" dirty="0"/>
              <a:t>Числом электронных слоёв в атоме.</a:t>
            </a:r>
          </a:p>
          <a:p>
            <a:pPr marL="0" indent="0">
              <a:buNone/>
            </a:pPr>
            <a:r>
              <a:rPr lang="ru-RU" sz="3600" dirty="0"/>
              <a:t>Г</a:t>
            </a:r>
            <a:r>
              <a:rPr lang="ru-RU" sz="3600" dirty="0" smtClean="0"/>
              <a:t>) </a:t>
            </a:r>
            <a:r>
              <a:rPr lang="ru-RU" sz="3600" dirty="0"/>
              <a:t>Числом нейтронов в атоме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316288" cy="685800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dirty="0"/>
              <a:t>1) </a:t>
            </a:r>
            <a:r>
              <a:rPr lang="ru-RU" sz="3600" b="1" dirty="0" smtClean="0"/>
              <a:t> </a:t>
            </a:r>
            <a:r>
              <a:rPr lang="ru-RU" sz="3600" dirty="0"/>
              <a:t>Атомные ядра были открыты:</a:t>
            </a:r>
          </a:p>
          <a:p>
            <a:pPr marL="0" indent="0">
              <a:buNone/>
            </a:pPr>
            <a:r>
              <a:rPr lang="ru-RU" sz="3600" dirty="0" smtClean="0"/>
              <a:t>А</a:t>
            </a:r>
            <a:r>
              <a:rPr lang="en-US" sz="3600" dirty="0" smtClean="0"/>
              <a:t>) </a:t>
            </a:r>
            <a:r>
              <a:rPr lang="ru-RU" sz="3600" dirty="0" err="1" smtClean="0"/>
              <a:t>Д.Менделеевым</a:t>
            </a:r>
            <a:r>
              <a:rPr lang="ru-RU" sz="3600" dirty="0"/>
              <a:t>.  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Б</a:t>
            </a:r>
            <a:r>
              <a:rPr lang="en-US" sz="3600" dirty="0" smtClean="0"/>
              <a:t>) </a:t>
            </a:r>
            <a:r>
              <a:rPr lang="ru-RU" sz="3600" dirty="0" err="1" smtClean="0"/>
              <a:t>Дж.Томсоном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В) </a:t>
            </a:r>
            <a:r>
              <a:rPr lang="ru-RU" sz="3600" dirty="0" err="1" smtClean="0"/>
              <a:t>Э.Резерфордом</a:t>
            </a:r>
            <a:r>
              <a:rPr lang="ru-RU" sz="3600" dirty="0"/>
              <a:t>.     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Г) </a:t>
            </a:r>
            <a:r>
              <a:rPr lang="ru-RU" sz="3600" dirty="0" err="1" smtClean="0"/>
              <a:t>Д.Чедвигом</a:t>
            </a:r>
            <a:r>
              <a:rPr lang="ru-RU" sz="3600" dirty="0"/>
              <a:t>.</a:t>
            </a: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pPr marL="0" indent="0">
              <a:buNone/>
            </a:pPr>
            <a:r>
              <a:rPr lang="ru-RU" sz="3600" b="1" dirty="0"/>
              <a:t>2) </a:t>
            </a:r>
            <a:r>
              <a:rPr lang="ru-RU" sz="3600" b="1" dirty="0" smtClean="0"/>
              <a:t> </a:t>
            </a:r>
            <a:r>
              <a:rPr lang="ru-RU" sz="3600" dirty="0"/>
              <a:t>Номер периода в Периодической системе определяется:</a:t>
            </a:r>
          </a:p>
          <a:p>
            <a:pPr marL="0" indent="0">
              <a:buNone/>
            </a:pPr>
            <a:r>
              <a:rPr lang="ru-RU" sz="3600" dirty="0"/>
              <a:t>А</a:t>
            </a:r>
            <a:r>
              <a:rPr lang="ru-RU" sz="3600" dirty="0" smtClean="0"/>
              <a:t>) </a:t>
            </a:r>
            <a:r>
              <a:rPr lang="ru-RU" sz="3600" dirty="0"/>
              <a:t>Зарядом ядра атома.</a:t>
            </a:r>
          </a:p>
          <a:p>
            <a:pPr marL="0" indent="0">
              <a:buNone/>
            </a:pPr>
            <a:r>
              <a:rPr lang="ru-RU" sz="3600" dirty="0"/>
              <a:t>Б</a:t>
            </a:r>
            <a:r>
              <a:rPr lang="ru-RU" sz="3600" dirty="0" smtClean="0"/>
              <a:t>) </a:t>
            </a:r>
            <a:r>
              <a:rPr lang="ru-RU" sz="3600" dirty="0"/>
              <a:t>Числом электронов в наружном слое атома.</a:t>
            </a:r>
          </a:p>
          <a:p>
            <a:pPr marL="0" indent="0">
              <a:buNone/>
            </a:pPr>
            <a:r>
              <a:rPr lang="ru-RU" sz="3600" dirty="0"/>
              <a:t>В</a:t>
            </a:r>
            <a:r>
              <a:rPr lang="ru-RU" sz="3600" dirty="0" smtClean="0"/>
              <a:t>) </a:t>
            </a:r>
            <a:r>
              <a:rPr lang="ru-RU" sz="3600" dirty="0"/>
              <a:t>Числом электронных слоёв в атоме.</a:t>
            </a:r>
          </a:p>
          <a:p>
            <a:pPr marL="0" indent="0">
              <a:buNone/>
            </a:pPr>
            <a:r>
              <a:rPr lang="ru-RU" sz="3600" dirty="0"/>
              <a:t>Г</a:t>
            </a:r>
            <a:r>
              <a:rPr lang="ru-RU" sz="3600" dirty="0" smtClean="0"/>
              <a:t>) </a:t>
            </a:r>
            <a:r>
              <a:rPr lang="ru-RU" sz="3600" dirty="0"/>
              <a:t>Числом электронов в атоме.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084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0"/>
            <a:ext cx="4316288" cy="674136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3)  </a:t>
            </a:r>
            <a:r>
              <a:rPr lang="ru-RU" dirty="0" smtClean="0"/>
              <a:t>Общий запас энергии электронов в атоме характеризует квантовое число:</a:t>
            </a:r>
          </a:p>
          <a:p>
            <a:pPr marL="0" indent="0">
              <a:buNone/>
            </a:pPr>
            <a:r>
              <a:rPr lang="ru-RU" dirty="0" smtClean="0"/>
              <a:t>А) Главное</a:t>
            </a:r>
          </a:p>
          <a:p>
            <a:pPr marL="0" indent="0">
              <a:buNone/>
            </a:pPr>
            <a:r>
              <a:rPr lang="ru-RU" dirty="0" smtClean="0"/>
              <a:t>Б) Магнитное</a:t>
            </a:r>
          </a:p>
          <a:p>
            <a:pPr marL="0" indent="0">
              <a:buNone/>
            </a:pPr>
            <a:r>
              <a:rPr lang="ru-RU" dirty="0" smtClean="0"/>
              <a:t>В) Орбитальное</a:t>
            </a:r>
          </a:p>
          <a:p>
            <a:pPr marL="0" indent="0">
              <a:buNone/>
            </a:pPr>
            <a:r>
              <a:rPr lang="ru-RU" dirty="0" smtClean="0"/>
              <a:t>Г) Спиновое</a:t>
            </a:r>
          </a:p>
          <a:p>
            <a:pPr marL="0" indent="0">
              <a:buNone/>
            </a:pPr>
            <a:r>
              <a:rPr lang="ru-RU" b="1" dirty="0" smtClean="0"/>
              <a:t>4) </a:t>
            </a:r>
            <a:r>
              <a:rPr lang="ru-RU" dirty="0" smtClean="0"/>
              <a:t>Пара элементов, имеющих сходное строение внешнего и </a:t>
            </a:r>
            <a:r>
              <a:rPr lang="ru-RU" dirty="0" err="1" smtClean="0"/>
              <a:t>предвнешнего</a:t>
            </a:r>
            <a:r>
              <a:rPr lang="ru-RU" dirty="0" smtClean="0"/>
              <a:t>  уровней: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en-US" dirty="0" smtClean="0"/>
              <a:t>B </a:t>
            </a:r>
            <a:r>
              <a:rPr lang="ru-RU" dirty="0" smtClean="0"/>
              <a:t>и  </a:t>
            </a:r>
            <a:r>
              <a:rPr lang="en-US" dirty="0" smtClean="0"/>
              <a:t>Si</a:t>
            </a:r>
            <a:r>
              <a:rPr lang="ru-RU" dirty="0" smtClean="0"/>
              <a:t>    Б)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S</a:t>
            </a:r>
            <a:r>
              <a:rPr lang="ru-RU" dirty="0" smtClean="0"/>
              <a:t>е    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en-US" dirty="0" smtClean="0"/>
              <a:t>K</a:t>
            </a:r>
            <a:r>
              <a:rPr lang="ru-RU" dirty="0" smtClean="0"/>
              <a:t> и </a:t>
            </a:r>
            <a:r>
              <a:rPr lang="ru-RU" dirty="0" err="1" smtClean="0"/>
              <a:t>Са</a:t>
            </a:r>
            <a:r>
              <a:rPr lang="ru-RU" dirty="0" smtClean="0"/>
              <a:t>    Г)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Fe</a:t>
            </a:r>
            <a:r>
              <a:rPr lang="ru-RU" dirty="0" smtClean="0"/>
              <a:t> 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0"/>
            <a:ext cx="4316288" cy="674136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3) </a:t>
            </a:r>
            <a:r>
              <a:rPr lang="ru-RU" dirty="0" smtClean="0"/>
              <a:t>Форму электронных орбиталей характеризует квантовое число:</a:t>
            </a:r>
          </a:p>
          <a:p>
            <a:pPr marL="0" indent="0">
              <a:buNone/>
            </a:pPr>
            <a:r>
              <a:rPr lang="ru-RU" dirty="0" smtClean="0"/>
              <a:t>А) Главное.</a:t>
            </a:r>
          </a:p>
          <a:p>
            <a:pPr marL="0" indent="0">
              <a:buNone/>
            </a:pPr>
            <a:r>
              <a:rPr lang="ru-RU" dirty="0" smtClean="0"/>
              <a:t>Б) Магнитное </a:t>
            </a:r>
          </a:p>
          <a:p>
            <a:pPr marL="0" indent="0">
              <a:buNone/>
            </a:pPr>
            <a:r>
              <a:rPr lang="ru-RU" dirty="0" smtClean="0"/>
              <a:t>В) Орбитальное</a:t>
            </a:r>
          </a:p>
          <a:p>
            <a:pPr marL="0" indent="0">
              <a:buNone/>
            </a:pPr>
            <a:r>
              <a:rPr lang="ru-RU" dirty="0" smtClean="0"/>
              <a:t>Г) Спиновое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b="1" dirty="0" smtClean="0"/>
              <a:t>4) </a:t>
            </a:r>
            <a:r>
              <a:rPr lang="ru-RU" dirty="0" smtClean="0"/>
              <a:t>Пара элементов, имеющих сходное строение внешнего и </a:t>
            </a:r>
            <a:r>
              <a:rPr lang="ru-RU" dirty="0" err="1" smtClean="0"/>
              <a:t>предвнешнего</a:t>
            </a:r>
            <a:r>
              <a:rPr lang="ru-RU" dirty="0" smtClean="0"/>
              <a:t> энергетических уровней: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en-US" dirty="0" smtClean="0"/>
              <a:t>S </a:t>
            </a:r>
            <a:r>
              <a:rPr lang="ru-RU" dirty="0" smtClean="0"/>
              <a:t>и  </a:t>
            </a:r>
            <a:r>
              <a:rPr lang="en-US" dirty="0" err="1" smtClean="0"/>
              <a:t>Cl</a:t>
            </a:r>
            <a:r>
              <a:rPr lang="ru-RU" dirty="0" smtClean="0"/>
              <a:t>.    Б) </a:t>
            </a:r>
            <a:r>
              <a:rPr lang="en-US" dirty="0" smtClean="0"/>
              <a:t>Be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.    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en-US" dirty="0" smtClean="0"/>
              <a:t>Kr</a:t>
            </a:r>
            <a:r>
              <a:rPr lang="ru-RU" dirty="0" smtClean="0"/>
              <a:t> и </a:t>
            </a:r>
            <a:r>
              <a:rPr lang="en-US" dirty="0" err="1" smtClean="0"/>
              <a:t>Xe</a:t>
            </a:r>
            <a:r>
              <a:rPr lang="ru-RU" dirty="0" smtClean="0"/>
              <a:t>.    Г) </a:t>
            </a:r>
            <a:r>
              <a:rPr lang="en-US" dirty="0" smtClean="0"/>
              <a:t>Mo </a:t>
            </a:r>
            <a:r>
              <a:rPr lang="ru-RU" dirty="0" smtClean="0"/>
              <a:t>и </a:t>
            </a:r>
            <a:r>
              <a:rPr lang="en-US" dirty="0" smtClean="0"/>
              <a:t>Se</a:t>
            </a:r>
            <a:r>
              <a:rPr lang="ru-RU" dirty="0" smtClean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635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6632"/>
            <a:ext cx="4316288" cy="655272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dirty="0" smtClean="0"/>
              <a:t>5) </a:t>
            </a:r>
            <a:r>
              <a:rPr lang="en-US" sz="3000" dirty="0" smtClean="0"/>
              <a:t>s</a:t>
            </a:r>
            <a:r>
              <a:rPr lang="ru-RU" sz="3000" dirty="0" smtClean="0"/>
              <a:t>-Элементом является:</a:t>
            </a:r>
          </a:p>
          <a:p>
            <a:pPr marL="0" indent="0">
              <a:buNone/>
            </a:pPr>
            <a:r>
              <a:rPr lang="ru-RU" sz="3000" dirty="0" smtClean="0"/>
              <a:t>А) Барий.       Б) Америций.    </a:t>
            </a:r>
          </a:p>
          <a:p>
            <a:pPr marL="0" indent="0">
              <a:buNone/>
            </a:pPr>
            <a:r>
              <a:rPr lang="ru-RU" sz="3000" dirty="0" smtClean="0"/>
              <a:t>В) Галлий       Г) Ванадий.</a:t>
            </a:r>
          </a:p>
          <a:p>
            <a:pPr marL="0" indent="0">
              <a:buNone/>
            </a:pPr>
            <a:r>
              <a:rPr lang="ru-RU" sz="3000" dirty="0" smtClean="0"/>
              <a:t> </a:t>
            </a:r>
          </a:p>
          <a:p>
            <a:pPr marL="0" indent="0">
              <a:buNone/>
            </a:pPr>
            <a:r>
              <a:rPr lang="ru-RU" sz="3000" b="1" dirty="0" smtClean="0"/>
              <a:t>6) </a:t>
            </a:r>
            <a:r>
              <a:rPr lang="ru-RU" sz="3000" dirty="0" smtClean="0"/>
              <a:t>Электронная конфигурация …3</a:t>
            </a:r>
            <a:r>
              <a:rPr lang="en-US" sz="3000" dirty="0" smtClean="0"/>
              <a:t>d</a:t>
            </a:r>
            <a:r>
              <a:rPr lang="ru-RU" sz="3000" baseline="30000" dirty="0" smtClean="0"/>
              <a:t>6</a:t>
            </a:r>
            <a:r>
              <a:rPr lang="ru-RU" sz="3000" dirty="0" smtClean="0"/>
              <a:t>4</a:t>
            </a:r>
            <a:r>
              <a:rPr lang="en-US" sz="3000" dirty="0" smtClean="0"/>
              <a:t>s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 соответствует элементу:</a:t>
            </a:r>
          </a:p>
          <a:p>
            <a:pPr marL="0" indent="0">
              <a:buNone/>
            </a:pPr>
            <a:r>
              <a:rPr lang="en-US" sz="3000" dirty="0" smtClean="0"/>
              <a:t>A</a:t>
            </a:r>
            <a:r>
              <a:rPr lang="ru-RU" sz="3000" dirty="0" smtClean="0"/>
              <a:t>) Аргону          Б) Железу    </a:t>
            </a:r>
          </a:p>
          <a:p>
            <a:pPr marL="0" indent="0">
              <a:buNone/>
            </a:pPr>
            <a:r>
              <a:rPr lang="ru-RU" sz="3000" dirty="0" smtClean="0"/>
              <a:t>В) Криптону      Г) Рутению</a:t>
            </a:r>
          </a:p>
          <a:p>
            <a:pPr marL="0" indent="0">
              <a:buNone/>
            </a:pPr>
            <a:r>
              <a:rPr lang="ru-RU" sz="3000" dirty="0" smtClean="0"/>
              <a:t> </a:t>
            </a:r>
          </a:p>
          <a:p>
            <a:pPr marL="0" indent="0">
              <a:buNone/>
            </a:pPr>
            <a:r>
              <a:rPr lang="ru-RU" sz="3000" b="1" dirty="0" smtClean="0"/>
              <a:t>7) </a:t>
            </a:r>
            <a:r>
              <a:rPr lang="ru-RU" sz="3000" dirty="0" smtClean="0"/>
              <a:t>Амфотерным гидроксидом является вещество, формула которого:</a:t>
            </a:r>
          </a:p>
          <a:p>
            <a:pPr marL="0" indent="0">
              <a:buNone/>
            </a:pPr>
            <a:r>
              <a:rPr lang="ru-RU" sz="3000" dirty="0" smtClean="0"/>
              <a:t>А</a:t>
            </a:r>
            <a:r>
              <a:rPr lang="en-US" sz="3000" dirty="0" smtClean="0"/>
              <a:t>)</a:t>
            </a:r>
            <a:r>
              <a:rPr lang="ru-RU" sz="3000" dirty="0" smtClean="0"/>
              <a:t> </a:t>
            </a:r>
            <a:r>
              <a:rPr lang="en-US" sz="3000" dirty="0" smtClean="0"/>
              <a:t>Be(OH)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   </a:t>
            </a:r>
            <a:r>
              <a:rPr lang="ru-RU" sz="3000" dirty="0" smtClean="0"/>
              <a:t>        Б</a:t>
            </a:r>
            <a:r>
              <a:rPr lang="en-US" sz="3000" dirty="0" smtClean="0"/>
              <a:t>)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SiO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.   </a:t>
            </a:r>
            <a:endParaRPr lang="ru-RU" sz="3000" dirty="0" smtClean="0"/>
          </a:p>
          <a:p>
            <a:pPr marL="0" indent="0">
              <a:buNone/>
            </a:pPr>
            <a:r>
              <a:rPr lang="en-US" sz="3000" dirty="0" smtClean="0"/>
              <a:t> </a:t>
            </a:r>
            <a:r>
              <a:rPr lang="ru-RU" sz="3000" dirty="0" smtClean="0"/>
              <a:t>В) </a:t>
            </a:r>
            <a:r>
              <a:rPr lang="en-US" sz="3000" dirty="0" smtClean="0"/>
              <a:t>Mg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 </a:t>
            </a:r>
            <a:r>
              <a:rPr lang="ru-RU" sz="3000" dirty="0" smtClean="0"/>
              <a:t>        Г) </a:t>
            </a:r>
            <a:r>
              <a:rPr lang="en-US" sz="3000" dirty="0" smtClean="0"/>
              <a:t>Ba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</a:t>
            </a:r>
            <a:r>
              <a:rPr lang="ru-RU" sz="30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16288" cy="6624736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b="1" dirty="0" smtClean="0"/>
              <a:t>5)  </a:t>
            </a:r>
            <a:r>
              <a:rPr lang="en-US" sz="3000" dirty="0" smtClean="0"/>
              <a:t>p</a:t>
            </a:r>
            <a:r>
              <a:rPr lang="ru-RU" sz="3000" dirty="0" smtClean="0"/>
              <a:t>-Элементом является:</a:t>
            </a:r>
          </a:p>
          <a:p>
            <a:pPr marL="0" indent="0">
              <a:buNone/>
            </a:pPr>
            <a:r>
              <a:rPr lang="ru-RU" sz="3000" dirty="0" smtClean="0"/>
              <a:t>А) Скандий.    Б) Барий.    </a:t>
            </a:r>
          </a:p>
          <a:p>
            <a:pPr marL="0" indent="0">
              <a:buNone/>
            </a:pPr>
            <a:r>
              <a:rPr lang="ru-RU" sz="3000" dirty="0" smtClean="0"/>
              <a:t>В) Мышьяк.    Г) Гелий.</a:t>
            </a:r>
          </a:p>
          <a:p>
            <a:pPr marL="0" indent="0">
              <a:buNone/>
            </a:pPr>
            <a:r>
              <a:rPr lang="ru-RU" sz="3000" dirty="0" smtClean="0"/>
              <a:t> </a:t>
            </a:r>
          </a:p>
          <a:p>
            <a:pPr marL="0" indent="0">
              <a:buNone/>
            </a:pPr>
            <a:r>
              <a:rPr lang="ru-RU" sz="3000" b="1" dirty="0" smtClean="0"/>
              <a:t>6) </a:t>
            </a:r>
            <a:r>
              <a:rPr lang="ru-RU" sz="3000" dirty="0" smtClean="0"/>
              <a:t>Электронная конфигурация …3</a:t>
            </a:r>
            <a:r>
              <a:rPr lang="en-US" sz="3000" dirty="0" smtClean="0"/>
              <a:t>d</a:t>
            </a:r>
            <a:r>
              <a:rPr lang="ru-RU" sz="3000" baseline="30000" dirty="0" smtClean="0"/>
              <a:t>10</a:t>
            </a:r>
            <a:r>
              <a:rPr lang="ru-RU" sz="3000" dirty="0" smtClean="0"/>
              <a:t>4</a:t>
            </a:r>
            <a:r>
              <a:rPr lang="en-US" sz="3000" dirty="0" smtClean="0"/>
              <a:t>s</a:t>
            </a:r>
            <a:r>
              <a:rPr lang="ru-RU" sz="3000" baseline="30000" dirty="0" smtClean="0"/>
              <a:t>2</a:t>
            </a:r>
            <a:r>
              <a:rPr lang="ru-RU" sz="3000" dirty="0" smtClean="0"/>
              <a:t> соответствует элементу:</a:t>
            </a:r>
          </a:p>
          <a:p>
            <a:pPr marL="0" indent="0">
              <a:buNone/>
            </a:pPr>
            <a:r>
              <a:rPr lang="en-US" sz="3000" dirty="0" smtClean="0"/>
              <a:t>A</a:t>
            </a:r>
            <a:r>
              <a:rPr lang="ru-RU" sz="3000" dirty="0" smtClean="0"/>
              <a:t>) Кальцию    Б) Криптону.    В) Кадмию.    Г) Цинку.</a:t>
            </a:r>
          </a:p>
          <a:p>
            <a:pPr marL="0" indent="0">
              <a:buNone/>
            </a:pPr>
            <a:r>
              <a:rPr lang="ru-RU" sz="3000" dirty="0" smtClean="0"/>
              <a:t>  </a:t>
            </a:r>
          </a:p>
          <a:p>
            <a:pPr marL="0" indent="0">
              <a:buNone/>
            </a:pPr>
            <a:r>
              <a:rPr lang="ru-RU" sz="3000" b="1" dirty="0" smtClean="0"/>
              <a:t>7) </a:t>
            </a:r>
            <a:r>
              <a:rPr lang="ru-RU" sz="3000" dirty="0" smtClean="0"/>
              <a:t>Амфотерным гидроксидом является вещество, формула которого:</a:t>
            </a:r>
          </a:p>
          <a:p>
            <a:pPr marL="0" indent="0">
              <a:buNone/>
            </a:pPr>
            <a:r>
              <a:rPr lang="ru-RU" sz="3000" dirty="0" smtClean="0"/>
              <a:t>А) </a:t>
            </a:r>
            <a:r>
              <a:rPr lang="en-US" sz="3000" dirty="0" smtClean="0"/>
              <a:t>Zn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</a:t>
            </a:r>
            <a:r>
              <a:rPr lang="ru-RU" sz="3000" dirty="0" smtClean="0"/>
              <a:t>.    Б) </a:t>
            </a:r>
            <a:r>
              <a:rPr lang="en-US" sz="3000" dirty="0" smtClean="0"/>
              <a:t>Mg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</a:t>
            </a:r>
            <a:r>
              <a:rPr lang="ru-RU" sz="3000" dirty="0" smtClean="0"/>
              <a:t>.    В) </a:t>
            </a:r>
            <a:r>
              <a:rPr lang="en-US" sz="3000" dirty="0" err="1" smtClean="0"/>
              <a:t>Ca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 </a:t>
            </a:r>
            <a:r>
              <a:rPr lang="ru-RU" sz="3000" dirty="0" smtClean="0"/>
              <a:t>.    Г) </a:t>
            </a:r>
            <a:r>
              <a:rPr lang="en-US" sz="3000" dirty="0" smtClean="0"/>
              <a:t>Cr</a:t>
            </a:r>
            <a:r>
              <a:rPr lang="ru-RU" sz="3000" dirty="0" smtClean="0"/>
              <a:t>(</a:t>
            </a:r>
            <a:r>
              <a:rPr lang="en-US" sz="3000" dirty="0" smtClean="0"/>
              <a:t>OH</a:t>
            </a:r>
            <a:r>
              <a:rPr lang="ru-RU" sz="3000" dirty="0" smtClean="0"/>
              <a:t>)</a:t>
            </a:r>
            <a:r>
              <a:rPr lang="ru-RU" sz="3000" baseline="-25000" dirty="0" smtClean="0"/>
              <a:t>2</a:t>
            </a:r>
            <a:r>
              <a:rPr lang="ru-RU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29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6632"/>
            <a:ext cx="4316288" cy="6624736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8) </a:t>
            </a:r>
            <a:r>
              <a:rPr lang="ru-RU" dirty="0" smtClean="0"/>
              <a:t>Ряд элементов, расположенных в порядке усиления металлических свойств: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) </a:t>
            </a:r>
            <a:r>
              <a:rPr lang="en-US" dirty="0" err="1" smtClean="0"/>
              <a:t>Sr</a:t>
            </a:r>
            <a:r>
              <a:rPr lang="en-US" dirty="0" smtClean="0"/>
              <a:t>-</a:t>
            </a:r>
            <a:r>
              <a:rPr lang="en-US" dirty="0" err="1" smtClean="0"/>
              <a:t>Rb</a:t>
            </a:r>
            <a:r>
              <a:rPr lang="en-US" dirty="0" smtClean="0"/>
              <a:t>-K.   </a:t>
            </a:r>
            <a:r>
              <a:rPr lang="ru-RU" dirty="0" smtClean="0"/>
              <a:t>      Б</a:t>
            </a:r>
            <a:r>
              <a:rPr lang="en-US" dirty="0" smtClean="0"/>
              <a:t>) Na-K-Ca.  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) Na-K-Ca.   </a:t>
            </a:r>
            <a:r>
              <a:rPr lang="ru-RU" dirty="0" smtClean="0"/>
              <a:t>    Г</a:t>
            </a:r>
            <a:r>
              <a:rPr lang="en-US" dirty="0" smtClean="0"/>
              <a:t>) Al-Mg-Be.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9)  </a:t>
            </a:r>
            <a:r>
              <a:rPr lang="ru-RU" dirty="0" smtClean="0"/>
              <a:t>Элемент Э с электронной формулой 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p</a:t>
            </a:r>
            <a:r>
              <a:rPr lang="ru-RU" baseline="30000" dirty="0" smtClean="0"/>
              <a:t>6</a:t>
            </a:r>
            <a:r>
              <a:rPr lang="ru-RU" dirty="0" smtClean="0"/>
              <a:t>3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3</a:t>
            </a:r>
            <a:r>
              <a:rPr lang="en-US" dirty="0" smtClean="0"/>
              <a:t>p</a:t>
            </a:r>
            <a:r>
              <a:rPr lang="ru-RU" baseline="30000" dirty="0" smtClean="0"/>
              <a:t>3</a:t>
            </a:r>
            <a:r>
              <a:rPr lang="ru-RU" dirty="0" smtClean="0"/>
              <a:t> образует высший оксид с формулой:</a:t>
            </a:r>
          </a:p>
          <a:p>
            <a:pPr marL="0" indent="0">
              <a:buNone/>
            </a:pPr>
            <a:r>
              <a:rPr lang="ru-RU" dirty="0" smtClean="0"/>
              <a:t>А) Э</a:t>
            </a:r>
            <a:r>
              <a:rPr lang="ru-RU" baseline="-25000" dirty="0" smtClean="0"/>
              <a:t>2</a:t>
            </a:r>
            <a:r>
              <a:rPr lang="ru-RU" dirty="0" smtClean="0"/>
              <a:t>О.    Б) Э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.   </a:t>
            </a:r>
          </a:p>
          <a:p>
            <a:pPr marL="0" indent="0">
              <a:buNone/>
            </a:pPr>
            <a:r>
              <a:rPr lang="ru-RU" dirty="0" smtClean="0"/>
              <a:t> В) ЭО</a:t>
            </a:r>
            <a:r>
              <a:rPr lang="ru-RU" baseline="-25000" dirty="0" smtClean="0"/>
              <a:t>2</a:t>
            </a:r>
            <a:r>
              <a:rPr lang="ru-RU" dirty="0" smtClean="0"/>
              <a:t>.    Г) Э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5</a:t>
            </a:r>
            <a:r>
              <a:rPr lang="ru-RU" dirty="0" smtClean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16288" cy="655272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8) </a:t>
            </a:r>
            <a:r>
              <a:rPr lang="ru-RU" dirty="0" smtClean="0"/>
              <a:t>Ряд элементов, расположенных в порядке усиления металлических свойств: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) Mg-</a:t>
            </a:r>
            <a:r>
              <a:rPr lang="en-US" dirty="0" err="1" smtClean="0"/>
              <a:t>Ca</a:t>
            </a:r>
            <a:r>
              <a:rPr lang="en-US" dirty="0" smtClean="0"/>
              <a:t>-Zn.    </a:t>
            </a:r>
            <a:r>
              <a:rPr lang="ru-RU" dirty="0" smtClean="0"/>
              <a:t>Б</a:t>
            </a:r>
            <a:r>
              <a:rPr lang="en-US" dirty="0" smtClean="0"/>
              <a:t>) Al-Mg-Ca.    </a:t>
            </a:r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 err="1" smtClean="0"/>
              <a:t>Sr</a:t>
            </a:r>
            <a:r>
              <a:rPr lang="en-US" dirty="0" smtClean="0"/>
              <a:t>-</a:t>
            </a:r>
            <a:r>
              <a:rPr lang="en-US" dirty="0" err="1" smtClean="0"/>
              <a:t>Rb</a:t>
            </a:r>
            <a:r>
              <a:rPr lang="en-US" dirty="0" smtClean="0"/>
              <a:t>-K.  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dirty="0" smtClean="0"/>
              <a:t>Г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err="1" smtClean="0"/>
              <a:t>Ge</a:t>
            </a:r>
            <a:r>
              <a:rPr lang="en-US" dirty="0" smtClean="0"/>
              <a:t>-Si-Sb.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9) </a:t>
            </a:r>
            <a:r>
              <a:rPr lang="ru-RU" dirty="0" smtClean="0"/>
              <a:t>Элемент Э с электронной формулой 1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2</a:t>
            </a:r>
            <a:r>
              <a:rPr lang="en-US" dirty="0" smtClean="0"/>
              <a:t>p</a:t>
            </a:r>
            <a:r>
              <a:rPr lang="ru-RU" baseline="30000" dirty="0" smtClean="0"/>
              <a:t>6</a:t>
            </a:r>
            <a:r>
              <a:rPr lang="ru-RU" dirty="0" smtClean="0"/>
              <a:t>3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3</a:t>
            </a:r>
            <a:r>
              <a:rPr lang="en-US" dirty="0" smtClean="0"/>
              <a:t>p</a:t>
            </a:r>
            <a:r>
              <a:rPr lang="ru-RU" baseline="30000" dirty="0" smtClean="0"/>
              <a:t>6</a:t>
            </a:r>
            <a:r>
              <a:rPr lang="ru-RU" dirty="0" smtClean="0"/>
              <a:t>3</a:t>
            </a:r>
            <a:r>
              <a:rPr lang="en-US" dirty="0" smtClean="0"/>
              <a:t>d</a:t>
            </a:r>
            <a:r>
              <a:rPr lang="ru-RU" baseline="30000" dirty="0" smtClean="0"/>
              <a:t>10</a:t>
            </a:r>
            <a:r>
              <a:rPr lang="ru-RU" dirty="0" smtClean="0"/>
              <a:t>4</a:t>
            </a:r>
            <a:r>
              <a:rPr lang="en-US" dirty="0" smtClean="0"/>
              <a:t>s</a:t>
            </a:r>
            <a:r>
              <a:rPr lang="ru-RU" baseline="30000" dirty="0" smtClean="0"/>
              <a:t>2</a:t>
            </a:r>
            <a:r>
              <a:rPr lang="ru-RU" dirty="0" smtClean="0"/>
              <a:t>4</a:t>
            </a:r>
            <a:r>
              <a:rPr lang="en-US" dirty="0" smtClean="0"/>
              <a:t>p</a:t>
            </a:r>
            <a:r>
              <a:rPr lang="ru-RU" baseline="30000" dirty="0" smtClean="0"/>
              <a:t>1</a:t>
            </a:r>
            <a:r>
              <a:rPr lang="ru-RU" dirty="0" smtClean="0"/>
              <a:t> образует высший оксид, соответствующий формуле:</a:t>
            </a:r>
          </a:p>
          <a:p>
            <a:pPr marL="0" indent="0">
              <a:buNone/>
            </a:pPr>
            <a:r>
              <a:rPr lang="ru-RU" dirty="0" smtClean="0"/>
              <a:t>А) Э</a:t>
            </a:r>
            <a:r>
              <a:rPr lang="ru-RU" baseline="-25000" dirty="0" smtClean="0"/>
              <a:t>2</a:t>
            </a:r>
            <a:r>
              <a:rPr lang="ru-RU" dirty="0" smtClean="0"/>
              <a:t>О.    Б) Э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3</a:t>
            </a:r>
            <a:r>
              <a:rPr lang="ru-RU" dirty="0" smtClean="0"/>
              <a:t>.   </a:t>
            </a:r>
          </a:p>
          <a:p>
            <a:pPr marL="0" indent="0">
              <a:buNone/>
            </a:pPr>
            <a:r>
              <a:rPr lang="ru-RU" dirty="0" smtClean="0"/>
              <a:t> В) ЭО</a:t>
            </a:r>
            <a:r>
              <a:rPr lang="ru-RU" baseline="-25000" dirty="0" smtClean="0"/>
              <a:t>2</a:t>
            </a:r>
            <a:r>
              <a:rPr lang="ru-RU" dirty="0" smtClean="0"/>
              <a:t>.    Г) ЭО</a:t>
            </a:r>
            <a:r>
              <a:rPr lang="en-US" baseline="-25000" dirty="0" smtClean="0"/>
              <a:t>3</a:t>
            </a:r>
            <a:r>
              <a:rPr lang="ru-RU" dirty="0" smtClean="0"/>
              <a:t>.</a:t>
            </a:r>
            <a:r>
              <a:rPr lang="en-US" dirty="0" smtClean="0"/>
              <a:t>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27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10) </a:t>
            </a:r>
            <a:r>
              <a:rPr lang="ru-RU" dirty="0" smtClean="0"/>
              <a:t>Изотоп железа, в ядре которого содержится 28 нейтронов, обозначают: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baseline="30000" dirty="0" smtClean="0"/>
              <a:t>54</a:t>
            </a:r>
            <a:r>
              <a:rPr lang="ru-RU" dirty="0" smtClean="0"/>
              <a:t>/</a:t>
            </a:r>
            <a:r>
              <a:rPr lang="ru-RU" baseline="-25000" dirty="0" smtClean="0"/>
              <a:t>26</a:t>
            </a:r>
            <a:r>
              <a:rPr lang="en-US" dirty="0" smtClean="0"/>
              <a:t>Fe</a:t>
            </a:r>
            <a:r>
              <a:rPr lang="ru-RU" dirty="0" smtClean="0"/>
              <a:t>.    Б) </a:t>
            </a:r>
            <a:r>
              <a:rPr lang="ru-RU" baseline="30000" dirty="0" smtClean="0"/>
              <a:t>56</a:t>
            </a:r>
            <a:r>
              <a:rPr lang="ru-RU" dirty="0" smtClean="0"/>
              <a:t>/</a:t>
            </a:r>
            <a:r>
              <a:rPr lang="ru-RU" baseline="-25000" dirty="0" smtClean="0"/>
              <a:t>26</a:t>
            </a:r>
            <a:r>
              <a:rPr lang="en-US" dirty="0" smtClean="0"/>
              <a:t>Fe</a:t>
            </a:r>
            <a:r>
              <a:rPr lang="ru-RU" dirty="0" smtClean="0"/>
              <a:t>.    </a:t>
            </a:r>
          </a:p>
          <a:p>
            <a:pPr marL="0" indent="0">
              <a:buNone/>
            </a:pPr>
            <a:r>
              <a:rPr lang="ru-RU" dirty="0" smtClean="0"/>
              <a:t>В)</a:t>
            </a:r>
            <a:r>
              <a:rPr lang="ru-RU" baseline="30000" dirty="0" smtClean="0"/>
              <a:t> 57</a:t>
            </a:r>
            <a:r>
              <a:rPr lang="ru-RU" dirty="0" smtClean="0"/>
              <a:t>/</a:t>
            </a:r>
            <a:r>
              <a:rPr lang="ru-RU" baseline="-25000" dirty="0" smtClean="0"/>
              <a:t>26</a:t>
            </a:r>
            <a:r>
              <a:rPr lang="en-US" dirty="0" smtClean="0"/>
              <a:t>Fe</a:t>
            </a:r>
            <a:r>
              <a:rPr lang="ru-RU" dirty="0" smtClean="0"/>
              <a:t>.    Г)</a:t>
            </a:r>
            <a:r>
              <a:rPr lang="ru-RU" baseline="30000" dirty="0" smtClean="0"/>
              <a:t> 58</a:t>
            </a:r>
            <a:r>
              <a:rPr lang="ru-RU" dirty="0" smtClean="0"/>
              <a:t>/</a:t>
            </a:r>
            <a:r>
              <a:rPr lang="ru-RU" baseline="-25000" dirty="0" smtClean="0"/>
              <a:t>26</a:t>
            </a:r>
            <a:r>
              <a:rPr lang="en-US" dirty="0" smtClean="0"/>
              <a:t>Fe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11)  </a:t>
            </a:r>
            <a:r>
              <a:rPr lang="ru-RU" dirty="0"/>
              <a:t>Из приведенных электронных формул выберите те, которые соответствуют элементам VII группы: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5</a:t>
            </a:r>
            <a:r>
              <a:rPr lang="en-US" dirty="0"/>
              <a:t>;</a:t>
            </a:r>
            <a:r>
              <a:rPr lang="en-US" b="1" dirty="0"/>
              <a:t>                                                 </a:t>
            </a:r>
            <a:r>
              <a:rPr lang="ru-RU" dirty="0" smtClean="0"/>
              <a:t>Б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;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;</a:t>
            </a:r>
            <a:r>
              <a:rPr lang="en-US" b="1" dirty="0"/>
              <a:t>                                                           </a:t>
            </a:r>
            <a:r>
              <a:rPr lang="ru-RU" dirty="0" smtClean="0"/>
              <a:t>Г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3d</a:t>
            </a:r>
            <a:r>
              <a:rPr lang="en-US" baseline="30000" dirty="0"/>
              <a:t>10</a:t>
            </a:r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4p</a:t>
            </a:r>
            <a:r>
              <a:rPr lang="en-US" baseline="30000" dirty="0"/>
              <a:t>5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7600" y="0"/>
            <a:ext cx="4495800" cy="685800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10) </a:t>
            </a:r>
            <a:r>
              <a:rPr lang="ru-RU" dirty="0" smtClean="0"/>
              <a:t>Изотоп </a:t>
            </a:r>
            <a:r>
              <a:rPr lang="ru-RU" dirty="0" smtClean="0"/>
              <a:t>кальция, </a:t>
            </a:r>
            <a:r>
              <a:rPr lang="ru-RU" dirty="0" smtClean="0"/>
              <a:t>в ядре которого содержится 22 нейтрона, обозначают: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baseline="30000" dirty="0" smtClean="0"/>
              <a:t>40</a:t>
            </a:r>
            <a:r>
              <a:rPr lang="ru-RU" dirty="0" smtClean="0"/>
              <a:t>/</a:t>
            </a:r>
            <a:r>
              <a:rPr lang="ru-RU" baseline="-25000" dirty="0" smtClean="0"/>
              <a:t>20</a:t>
            </a:r>
            <a:r>
              <a:rPr lang="en-US" dirty="0" err="1" smtClean="0"/>
              <a:t>Ca</a:t>
            </a:r>
            <a:r>
              <a:rPr lang="ru-RU" dirty="0" smtClean="0"/>
              <a:t>.    Б) </a:t>
            </a:r>
            <a:r>
              <a:rPr lang="ru-RU" baseline="30000" dirty="0" smtClean="0"/>
              <a:t>42</a:t>
            </a:r>
            <a:r>
              <a:rPr lang="ru-RU" dirty="0" smtClean="0"/>
              <a:t>/</a:t>
            </a:r>
            <a:r>
              <a:rPr lang="ru-RU" baseline="-25000" dirty="0" smtClean="0"/>
              <a:t>20</a:t>
            </a:r>
            <a:r>
              <a:rPr lang="en-US" dirty="0" err="1" smtClean="0"/>
              <a:t>Ca</a:t>
            </a:r>
            <a:r>
              <a:rPr lang="ru-RU" dirty="0" smtClean="0"/>
              <a:t>.   </a:t>
            </a:r>
          </a:p>
          <a:p>
            <a:pPr marL="0" indent="0">
              <a:buNone/>
            </a:pPr>
            <a:r>
              <a:rPr lang="ru-RU" dirty="0" smtClean="0"/>
              <a:t> В)</a:t>
            </a:r>
            <a:r>
              <a:rPr lang="ru-RU" baseline="30000" dirty="0" smtClean="0"/>
              <a:t> 44</a:t>
            </a:r>
            <a:r>
              <a:rPr lang="ru-RU" dirty="0" smtClean="0"/>
              <a:t>/</a:t>
            </a:r>
            <a:r>
              <a:rPr lang="ru-RU" baseline="-25000" dirty="0" smtClean="0"/>
              <a:t>20</a:t>
            </a:r>
            <a:r>
              <a:rPr lang="en-US" dirty="0" err="1" smtClean="0"/>
              <a:t>Ca</a:t>
            </a:r>
            <a:r>
              <a:rPr lang="ru-RU" dirty="0" smtClean="0"/>
              <a:t>.    Г)</a:t>
            </a:r>
            <a:r>
              <a:rPr lang="ru-RU" baseline="30000" dirty="0" smtClean="0"/>
              <a:t>48</a:t>
            </a:r>
            <a:r>
              <a:rPr lang="ru-RU" dirty="0" smtClean="0"/>
              <a:t>/</a:t>
            </a:r>
            <a:r>
              <a:rPr lang="ru-RU" baseline="-25000" dirty="0" smtClean="0"/>
              <a:t>20</a:t>
            </a:r>
            <a:r>
              <a:rPr lang="en-US" dirty="0" err="1" smtClean="0"/>
              <a:t>Ca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11) </a:t>
            </a:r>
            <a:r>
              <a:rPr lang="ru-RU" dirty="0" smtClean="0"/>
              <a:t>Из </a:t>
            </a:r>
            <a:r>
              <a:rPr lang="ru-RU" dirty="0"/>
              <a:t>приведенных электронных формул выберите те, которые соответствуют элементам IV группы: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2</a:t>
            </a:r>
            <a:r>
              <a:rPr lang="en-US" dirty="0"/>
              <a:t>;</a:t>
            </a:r>
            <a:r>
              <a:rPr lang="en-US" b="1" dirty="0"/>
              <a:t>                                                     </a:t>
            </a:r>
            <a:r>
              <a:rPr lang="ru-RU" dirty="0" smtClean="0"/>
              <a:t>Б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5</a:t>
            </a:r>
            <a:r>
              <a:rPr lang="en-US" dirty="0"/>
              <a:t>;</a:t>
            </a:r>
            <a:r>
              <a:rPr lang="en-US" b="1" dirty="0"/>
              <a:t/>
            </a:r>
            <a:br>
              <a:rPr lang="en-US" b="1" dirty="0"/>
            </a:br>
            <a:r>
              <a:rPr lang="ru-RU" dirty="0" smtClean="0"/>
              <a:t>В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;</a:t>
            </a:r>
            <a:r>
              <a:rPr lang="en-US" b="1" dirty="0"/>
              <a:t>                                           </a:t>
            </a:r>
            <a:r>
              <a:rPr lang="ru-RU" dirty="0" smtClean="0"/>
              <a:t>Г</a:t>
            </a:r>
            <a:r>
              <a:rPr lang="en-US" dirty="0" smtClean="0"/>
              <a:t>)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6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3p</a:t>
            </a:r>
            <a:r>
              <a:rPr lang="en-US" baseline="30000" dirty="0"/>
              <a:t>6</a:t>
            </a:r>
            <a:r>
              <a:rPr lang="en-US" dirty="0"/>
              <a:t>3d</a:t>
            </a:r>
            <a:r>
              <a:rPr lang="en-US" baseline="30000" dirty="0"/>
              <a:t>10</a:t>
            </a:r>
            <a:r>
              <a:rPr lang="en-US" dirty="0"/>
              <a:t>4s</a:t>
            </a:r>
            <a:r>
              <a:rPr lang="en-US" baseline="30000" dirty="0"/>
              <a:t>2</a:t>
            </a:r>
            <a:r>
              <a:rPr lang="en-US" dirty="0"/>
              <a:t>4p</a:t>
            </a:r>
            <a:r>
              <a:rPr lang="en-US" baseline="30000" dirty="0"/>
              <a:t>2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32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88640"/>
            <a:ext cx="4495800" cy="666936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12) </a:t>
            </a:r>
            <a:r>
              <a:rPr lang="ru-RU" dirty="0" smtClean="0"/>
              <a:t>Установите соответствие: </a:t>
            </a:r>
            <a:r>
              <a:rPr lang="ru-RU" i="1" u="sng" dirty="0" smtClean="0"/>
              <a:t>Элемент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en-US" dirty="0" smtClean="0"/>
              <a:t>)1s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      </a:t>
            </a:r>
            <a:r>
              <a:rPr lang="ru-RU" dirty="0" smtClean="0"/>
              <a:t>       </a:t>
            </a:r>
            <a:r>
              <a:rPr lang="en-US" dirty="0" smtClean="0"/>
              <a:t> 1) </a:t>
            </a:r>
            <a:r>
              <a:rPr lang="ru-RU" dirty="0" smtClean="0"/>
              <a:t>Бериллий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</a:t>
            </a:r>
            <a:r>
              <a:rPr lang="en-US" dirty="0" smtClean="0"/>
              <a:t>)1s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3</a:t>
            </a:r>
            <a:r>
              <a:rPr lang="en-US" dirty="0" smtClean="0"/>
              <a:t>    </a:t>
            </a:r>
            <a:r>
              <a:rPr lang="ru-RU" dirty="0" smtClean="0"/>
              <a:t>         </a:t>
            </a:r>
            <a:r>
              <a:rPr lang="en-US" dirty="0" smtClean="0"/>
              <a:t>2) </a:t>
            </a:r>
            <a:r>
              <a:rPr lang="ru-RU" dirty="0" smtClean="0"/>
              <a:t>Натрий.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en-US" dirty="0" smtClean="0"/>
              <a:t>)1s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1</a:t>
            </a:r>
            <a:r>
              <a:rPr lang="en-US" dirty="0" smtClean="0"/>
              <a:t>   </a:t>
            </a:r>
            <a:r>
              <a:rPr lang="ru-RU" dirty="0" smtClean="0"/>
              <a:t>       </a:t>
            </a:r>
            <a:r>
              <a:rPr lang="en-US" dirty="0" smtClean="0"/>
              <a:t>3) </a:t>
            </a:r>
            <a:r>
              <a:rPr lang="ru-RU" dirty="0" smtClean="0"/>
              <a:t>Хлор.</a:t>
            </a:r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en-US" dirty="0" smtClean="0"/>
              <a:t>)1s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5</a:t>
            </a:r>
            <a:r>
              <a:rPr lang="en-US" dirty="0" smtClean="0"/>
              <a:t>  </a:t>
            </a:r>
            <a:r>
              <a:rPr lang="ru-RU" dirty="0" smtClean="0"/>
              <a:t>   </a:t>
            </a:r>
            <a:r>
              <a:rPr lang="en-US" dirty="0" smtClean="0"/>
              <a:t>4) </a:t>
            </a:r>
            <a:r>
              <a:rPr lang="ru-RU" dirty="0" smtClean="0"/>
              <a:t>Азот.</a:t>
            </a:r>
          </a:p>
          <a:p>
            <a:pPr marL="0" indent="0">
              <a:buNone/>
            </a:pPr>
            <a:r>
              <a:rPr lang="ru-RU" i="1" u="sng" dirty="0" smtClean="0"/>
              <a:t>Формула высшего оксида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1.Э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   2. ЭО    3. ЭО</a:t>
            </a:r>
            <a:r>
              <a:rPr lang="ru-RU" baseline="-25000" dirty="0" smtClean="0"/>
              <a:t>2     </a:t>
            </a:r>
            <a:r>
              <a:rPr lang="ru-RU" dirty="0" smtClean="0"/>
              <a:t>4.Э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  <a:r>
              <a:rPr lang="ru-RU" baseline="-25000" dirty="0" smtClean="0"/>
              <a:t>7.  </a:t>
            </a:r>
            <a:endParaRPr lang="ru-RU" dirty="0" smtClean="0"/>
          </a:p>
          <a:p>
            <a:pPr marL="0" indent="0">
              <a:buNone/>
            </a:pPr>
            <a:r>
              <a:rPr lang="ru-RU" i="1" u="sng" dirty="0" smtClean="0"/>
              <a:t>Формула высшего гидроксида</a:t>
            </a:r>
          </a:p>
          <a:p>
            <a:pPr marL="0" indent="0">
              <a:buNone/>
            </a:pPr>
            <a:r>
              <a:rPr lang="ru-RU" dirty="0" err="1" smtClean="0"/>
              <a:t>а.Э</a:t>
            </a:r>
            <a:r>
              <a:rPr lang="en-US" dirty="0" smtClean="0"/>
              <a:t>O</a:t>
            </a:r>
            <a:r>
              <a:rPr lang="ru-RU" dirty="0" smtClean="0"/>
              <a:t>Н            б. Э(ОН) </a:t>
            </a:r>
          </a:p>
          <a:p>
            <a:pPr marL="0" indent="0">
              <a:buNone/>
            </a:pPr>
            <a:r>
              <a:rPr lang="ru-RU" dirty="0" smtClean="0"/>
              <a:t>в. НЭО</a:t>
            </a:r>
            <a:r>
              <a:rPr lang="ru-RU" baseline="-25000" dirty="0" smtClean="0"/>
              <a:t>3                   </a:t>
            </a:r>
            <a:r>
              <a:rPr lang="ru-RU" dirty="0" smtClean="0"/>
              <a:t>г.НЭО</a:t>
            </a:r>
            <a:r>
              <a:rPr lang="ru-RU" baseline="-25000" dirty="0" smtClean="0"/>
              <a:t>4.  </a:t>
            </a: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88640"/>
            <a:ext cx="4644008" cy="666936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300" dirty="0" smtClean="0"/>
              <a:t>12) Установите соответствие.</a:t>
            </a:r>
          </a:p>
          <a:p>
            <a:pPr marL="0" indent="0">
              <a:buNone/>
            </a:pPr>
            <a:r>
              <a:rPr lang="ru-RU" sz="3300" dirty="0" smtClean="0"/>
              <a:t>А</a:t>
            </a:r>
            <a:r>
              <a:rPr lang="en-US" sz="3300" dirty="0" smtClean="0"/>
              <a:t>)1s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3s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3p</a:t>
            </a:r>
            <a:r>
              <a:rPr lang="en-US" sz="3300" baseline="30000" dirty="0" smtClean="0"/>
              <a:t>1</a:t>
            </a:r>
            <a:r>
              <a:rPr lang="en-US" sz="3300" dirty="0" smtClean="0"/>
              <a:t>                    1)</a:t>
            </a:r>
            <a:r>
              <a:rPr lang="ru-RU" sz="3300" dirty="0" smtClean="0"/>
              <a:t>Алюминий</a:t>
            </a:r>
            <a:r>
              <a:rPr lang="en-US" sz="3300" dirty="0" smtClean="0"/>
              <a:t>.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Б</a:t>
            </a:r>
            <a:r>
              <a:rPr lang="en-US" sz="3300" dirty="0" smtClean="0"/>
              <a:t>)1s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3s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           2</a:t>
            </a:r>
            <a:r>
              <a:rPr lang="ru-RU" sz="3300" dirty="0" smtClean="0"/>
              <a:t>)</a:t>
            </a:r>
            <a:r>
              <a:rPr lang="en-US" sz="3300" dirty="0" smtClean="0"/>
              <a:t> </a:t>
            </a:r>
            <a:r>
              <a:rPr lang="ru-RU" sz="3300" dirty="0" smtClean="0"/>
              <a:t>Калий</a:t>
            </a:r>
            <a:r>
              <a:rPr lang="en-US" sz="3300" dirty="0" smtClean="0"/>
              <a:t>.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В</a:t>
            </a:r>
            <a:r>
              <a:rPr lang="en-US" sz="3300" dirty="0" smtClean="0"/>
              <a:t>).1s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3s</a:t>
            </a:r>
            <a:r>
              <a:rPr lang="en-US" sz="3300" baseline="30000" dirty="0" smtClean="0"/>
              <a:t>2</a:t>
            </a:r>
            <a:r>
              <a:rPr lang="ru-RU" sz="3300" dirty="0" smtClean="0"/>
              <a:t>3</a:t>
            </a:r>
            <a:r>
              <a:rPr lang="en-US" sz="3300" dirty="0" smtClean="0"/>
              <a:t>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3d</a:t>
            </a:r>
            <a:r>
              <a:rPr lang="en-US" sz="3300" baseline="30000" dirty="0" smtClean="0"/>
              <a:t>10</a:t>
            </a:r>
            <a:r>
              <a:rPr lang="en-US" sz="3300" dirty="0" smtClean="0"/>
              <a:t>4s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4p</a:t>
            </a:r>
            <a:r>
              <a:rPr lang="en-US" sz="3300" baseline="30000" dirty="0" smtClean="0"/>
              <a:t>4</a:t>
            </a:r>
            <a:r>
              <a:rPr lang="en-US" sz="3300" dirty="0" smtClean="0"/>
              <a:t>        3) </a:t>
            </a:r>
            <a:r>
              <a:rPr lang="ru-RU" sz="3300" dirty="0" smtClean="0"/>
              <a:t>Селен</a:t>
            </a:r>
            <a:r>
              <a:rPr lang="en-US" sz="3300" dirty="0" smtClean="0"/>
              <a:t>.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Г</a:t>
            </a:r>
            <a:r>
              <a:rPr lang="en-US" sz="3300" dirty="0" smtClean="0"/>
              <a:t>).1s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2p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3s</a:t>
            </a:r>
            <a:r>
              <a:rPr lang="en-US" sz="3300" baseline="30000" dirty="0" smtClean="0"/>
              <a:t>2</a:t>
            </a:r>
            <a:r>
              <a:rPr lang="en-US" sz="3300" dirty="0" smtClean="0"/>
              <a:t>3p</a:t>
            </a:r>
            <a:r>
              <a:rPr lang="en-US" sz="3300" baseline="30000" dirty="0" smtClean="0"/>
              <a:t>6</a:t>
            </a:r>
            <a:r>
              <a:rPr lang="en-US" sz="3300" dirty="0" smtClean="0"/>
              <a:t>4s</a:t>
            </a:r>
            <a:r>
              <a:rPr lang="en-US" sz="3300" baseline="30000" dirty="0" smtClean="0"/>
              <a:t>1</a:t>
            </a:r>
            <a:r>
              <a:rPr lang="en-US" sz="3300" dirty="0" smtClean="0"/>
              <a:t>                  4) </a:t>
            </a:r>
            <a:r>
              <a:rPr lang="ru-RU" sz="3300" dirty="0" smtClean="0"/>
              <a:t>Магний</a:t>
            </a:r>
            <a:r>
              <a:rPr lang="en-US" sz="3300" dirty="0" smtClean="0"/>
              <a:t>.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i="1" u="sng" dirty="0" smtClean="0"/>
              <a:t>Формула высшего оксида.</a:t>
            </a:r>
          </a:p>
          <a:p>
            <a:pPr marL="0" indent="0">
              <a:buNone/>
            </a:pPr>
            <a:r>
              <a:rPr lang="ru-RU" sz="3300" dirty="0" smtClean="0"/>
              <a:t>1.Э</a:t>
            </a:r>
            <a:r>
              <a:rPr lang="ru-RU" sz="3300" baseline="-25000" dirty="0" smtClean="0"/>
              <a:t>2</a:t>
            </a:r>
            <a:r>
              <a:rPr lang="en-US" sz="3300" dirty="0" smtClean="0"/>
              <a:t>O</a:t>
            </a:r>
            <a:r>
              <a:rPr lang="ru-RU" sz="3300" dirty="0" smtClean="0"/>
              <a:t>  2. Э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О</a:t>
            </a:r>
            <a:r>
              <a:rPr lang="ru-RU" sz="3300" baseline="-25000" dirty="0" smtClean="0"/>
              <a:t>3</a:t>
            </a:r>
            <a:r>
              <a:rPr lang="ru-RU" sz="3300" dirty="0" smtClean="0"/>
              <a:t>    3. ЭО</a:t>
            </a:r>
            <a:r>
              <a:rPr lang="ru-RU" sz="3300" baseline="-25000" dirty="0" smtClean="0"/>
              <a:t>          </a:t>
            </a:r>
            <a:r>
              <a:rPr lang="ru-RU" sz="3300" dirty="0" smtClean="0"/>
              <a:t>4.ЭО</a:t>
            </a:r>
            <a:r>
              <a:rPr lang="ru-RU" sz="3300" baseline="-25000" dirty="0" smtClean="0"/>
              <a:t>3.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i="1" u="sng" dirty="0" smtClean="0"/>
              <a:t>Формула высшего гидроксида</a:t>
            </a:r>
          </a:p>
          <a:p>
            <a:pPr marL="0" indent="0">
              <a:buNone/>
            </a:pPr>
            <a:r>
              <a:rPr lang="ru-RU" sz="3300" dirty="0" err="1" smtClean="0"/>
              <a:t>а.Э</a:t>
            </a:r>
            <a:r>
              <a:rPr lang="en-US" sz="3300" dirty="0" smtClean="0"/>
              <a:t>O</a:t>
            </a:r>
            <a:r>
              <a:rPr lang="ru-RU" sz="3300" dirty="0" smtClean="0"/>
              <a:t>Н           б. Э(ОН)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    </a:t>
            </a:r>
          </a:p>
          <a:p>
            <a:pPr marL="0" indent="0">
              <a:buNone/>
            </a:pPr>
            <a:r>
              <a:rPr lang="ru-RU" sz="3300" dirty="0" smtClean="0"/>
              <a:t> в. Э(ОН)</a:t>
            </a:r>
            <a:r>
              <a:rPr lang="ru-RU" sz="3300" baseline="-25000" dirty="0" smtClean="0"/>
              <a:t>3        </a:t>
            </a:r>
            <a:r>
              <a:rPr lang="ru-RU" sz="3300" dirty="0" smtClean="0"/>
              <a:t>г.Н</a:t>
            </a:r>
            <a:r>
              <a:rPr lang="ru-RU" sz="3300" baseline="-25000" dirty="0" smtClean="0"/>
              <a:t>2</a:t>
            </a:r>
            <a:r>
              <a:rPr lang="ru-RU" sz="3300" dirty="0" smtClean="0"/>
              <a:t>ЭО</a:t>
            </a:r>
            <a:r>
              <a:rPr lang="ru-RU" sz="3300" baseline="-25000" dirty="0" smtClean="0"/>
              <a:t>4.  </a:t>
            </a:r>
            <a:endParaRPr lang="ru-RU" sz="3300" dirty="0" smtClean="0"/>
          </a:p>
        </p:txBody>
      </p:sp>
    </p:spTree>
    <p:extLst>
      <p:ext uri="{BB962C8B-B14F-4D97-AF65-F5344CB8AC3E}">
        <p14:creationId xmlns:p14="http://schemas.microsoft.com/office/powerpoint/2010/main" val="390342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0"/>
            <a:ext cx="4316288" cy="6669360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 smtClean="0"/>
              <a:t>13) </a:t>
            </a:r>
            <a:r>
              <a:rPr lang="ru-RU" sz="3000" dirty="0" smtClean="0"/>
              <a:t>Электронная </a:t>
            </a:r>
            <a:r>
              <a:rPr lang="ru-RU" sz="3000" dirty="0"/>
              <a:t>формула внешнего электронного слоя атома химического элемента – </a:t>
            </a:r>
            <a:r>
              <a:rPr lang="ru-RU" sz="3000" b="1" dirty="0"/>
              <a:t>2s</a:t>
            </a:r>
            <a:r>
              <a:rPr lang="ru-RU" sz="3000" b="1" baseline="30000" dirty="0"/>
              <a:t>2</a:t>
            </a:r>
            <a:r>
              <a:rPr lang="ru-RU" sz="3000" b="1" dirty="0"/>
              <a:t>2p</a:t>
            </a:r>
            <a:r>
              <a:rPr lang="ru-RU" sz="3000" b="1" baseline="30000" dirty="0"/>
              <a:t>3</a:t>
            </a:r>
            <a:r>
              <a:rPr lang="ru-RU" sz="3000" dirty="0"/>
              <a:t>. Выберите формулу высшего гидроксида этого элемента:</a:t>
            </a:r>
          </a:p>
          <a:p>
            <a:pPr marL="0" indent="0">
              <a:buNone/>
            </a:pPr>
            <a:r>
              <a:rPr lang="ru-RU" sz="3000" dirty="0" smtClean="0"/>
              <a:t>А) </a:t>
            </a:r>
            <a:r>
              <a:rPr lang="ru-RU" sz="3000" dirty="0"/>
              <a:t>НЭО</a:t>
            </a:r>
            <a:r>
              <a:rPr lang="ru-RU" sz="3000" baseline="-25000" dirty="0"/>
              <a:t>4</a:t>
            </a:r>
            <a:r>
              <a:rPr lang="ru-RU" sz="3000" dirty="0"/>
              <a:t>; </a:t>
            </a:r>
            <a:r>
              <a:rPr lang="ru-RU" sz="3000" b="1" dirty="0"/>
              <a:t>                </a:t>
            </a:r>
            <a:r>
              <a:rPr lang="ru-RU" sz="3000" dirty="0" smtClean="0"/>
              <a:t>Б) </a:t>
            </a:r>
            <a:r>
              <a:rPr lang="ru-RU" sz="3000" dirty="0"/>
              <a:t>Н</a:t>
            </a:r>
            <a:r>
              <a:rPr lang="ru-RU" sz="3000" baseline="-25000" dirty="0"/>
              <a:t>2</a:t>
            </a:r>
            <a:r>
              <a:rPr lang="ru-RU" sz="3000" dirty="0"/>
              <a:t>ЭО</a:t>
            </a:r>
            <a:r>
              <a:rPr lang="ru-RU" sz="3000" baseline="-25000" dirty="0"/>
              <a:t>4</a:t>
            </a:r>
            <a:r>
              <a:rPr lang="ru-RU" sz="3000" dirty="0"/>
              <a:t>;</a:t>
            </a:r>
            <a:r>
              <a:rPr lang="ru-RU" sz="3000" b="1" dirty="0"/>
              <a:t>                           </a:t>
            </a:r>
            <a:r>
              <a:rPr lang="ru-RU" sz="3000" dirty="0" smtClean="0"/>
              <a:t>В) </a:t>
            </a:r>
            <a:r>
              <a:rPr lang="ru-RU" sz="3000" dirty="0"/>
              <a:t>НЭО</a:t>
            </a:r>
            <a:r>
              <a:rPr lang="ru-RU" sz="3000" baseline="-25000" dirty="0"/>
              <a:t>3</a:t>
            </a:r>
            <a:r>
              <a:rPr lang="ru-RU" sz="3000" dirty="0"/>
              <a:t>; </a:t>
            </a:r>
            <a:r>
              <a:rPr lang="ru-RU" sz="3000" b="1" dirty="0"/>
              <a:t>                </a:t>
            </a:r>
            <a:r>
              <a:rPr lang="ru-RU" sz="3000" b="1" dirty="0" smtClean="0"/>
              <a:t> </a:t>
            </a:r>
            <a:r>
              <a:rPr lang="ru-RU" sz="3000" dirty="0" smtClean="0"/>
              <a:t>Г) </a:t>
            </a:r>
            <a:r>
              <a:rPr lang="ru-RU" sz="3000" dirty="0"/>
              <a:t>ЭОН; </a:t>
            </a:r>
            <a:r>
              <a:rPr lang="ru-RU" sz="3000" b="1" dirty="0"/>
              <a:t>                   </a:t>
            </a:r>
            <a:endParaRPr lang="ru-RU" sz="3000" dirty="0"/>
          </a:p>
          <a:p>
            <a:pPr marL="0" indent="0">
              <a:buNone/>
            </a:pPr>
            <a:r>
              <a:rPr lang="ru-RU" sz="3000" b="1" dirty="0" smtClean="0"/>
              <a:t>14) </a:t>
            </a:r>
            <a:r>
              <a:rPr lang="ru-RU" sz="3000" dirty="0" smtClean="0"/>
              <a:t> </a:t>
            </a:r>
            <a:r>
              <a:rPr lang="ru-RU" sz="3000" dirty="0"/>
              <a:t>Элемент </a:t>
            </a:r>
            <a:r>
              <a:rPr lang="ru-RU" sz="3000" b="1" dirty="0"/>
              <a:t>ванадий V</a:t>
            </a:r>
            <a:r>
              <a:rPr lang="ru-RU" sz="3000" dirty="0"/>
              <a:t> относится к группе:</a:t>
            </a:r>
          </a:p>
          <a:p>
            <a:pPr marL="0" indent="0">
              <a:buNone/>
            </a:pPr>
            <a:r>
              <a:rPr lang="ru-RU" sz="3000" dirty="0" smtClean="0"/>
              <a:t>А) </a:t>
            </a:r>
            <a:r>
              <a:rPr lang="ru-RU" sz="3000" dirty="0"/>
              <a:t>s-элементов;</a:t>
            </a:r>
            <a:r>
              <a:rPr lang="ru-RU" sz="3000" b="1" dirty="0"/>
              <a:t>     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dirty="0" smtClean="0"/>
              <a:t>Б) </a:t>
            </a:r>
            <a:r>
              <a:rPr lang="ru-RU" sz="3000" dirty="0"/>
              <a:t>p-элементов;</a:t>
            </a:r>
            <a:r>
              <a:rPr lang="ru-RU" sz="3000" b="1" dirty="0"/>
              <a:t>  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dirty="0" smtClean="0"/>
              <a:t>В) </a:t>
            </a:r>
            <a:r>
              <a:rPr lang="ru-RU" sz="3000" dirty="0"/>
              <a:t>d-элементов;</a:t>
            </a:r>
            <a:r>
              <a:rPr lang="ru-RU" sz="3000" b="1" dirty="0"/>
              <a:t>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dirty="0" smtClean="0"/>
              <a:t>Г) </a:t>
            </a:r>
            <a:r>
              <a:rPr lang="ru-RU" sz="3000" dirty="0"/>
              <a:t>f-элементов.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316288" cy="674136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 smtClean="0"/>
              <a:t>13) </a:t>
            </a:r>
            <a:r>
              <a:rPr lang="ru-RU" sz="3000" dirty="0" smtClean="0"/>
              <a:t>Электронная </a:t>
            </a:r>
            <a:r>
              <a:rPr lang="ru-RU" sz="3000" dirty="0"/>
              <a:t>формула внешнего электронного слоя атома химического элемента – </a:t>
            </a:r>
            <a:r>
              <a:rPr lang="ru-RU" sz="3000" b="1" dirty="0"/>
              <a:t>3s</a:t>
            </a:r>
            <a:r>
              <a:rPr lang="ru-RU" sz="3000" b="1" baseline="30000" dirty="0"/>
              <a:t>2</a:t>
            </a:r>
            <a:r>
              <a:rPr lang="ru-RU" sz="3000" b="1" dirty="0"/>
              <a:t>3p</a:t>
            </a:r>
            <a:r>
              <a:rPr lang="ru-RU" sz="3000" b="1" baseline="30000" dirty="0"/>
              <a:t>4</a:t>
            </a:r>
            <a:r>
              <a:rPr lang="ru-RU" sz="3000" dirty="0"/>
              <a:t>. Выберите формулу высшего оксида этого элемента:</a:t>
            </a:r>
          </a:p>
          <a:p>
            <a:pPr marL="0" indent="0">
              <a:buNone/>
            </a:pPr>
            <a:r>
              <a:rPr lang="ru-RU" sz="3000" dirty="0" smtClean="0"/>
              <a:t>А) </a:t>
            </a:r>
            <a:r>
              <a:rPr lang="ru-RU" sz="3000" dirty="0"/>
              <a:t>ЭО;</a:t>
            </a:r>
            <a:r>
              <a:rPr lang="ru-RU" sz="3000" b="1" dirty="0"/>
              <a:t>                      </a:t>
            </a:r>
            <a:r>
              <a:rPr lang="ru-RU" sz="3000" b="1" dirty="0" smtClean="0"/>
              <a:t> </a:t>
            </a:r>
            <a:r>
              <a:rPr lang="ru-RU" sz="3000" dirty="0" smtClean="0"/>
              <a:t>Б) </a:t>
            </a:r>
            <a:r>
              <a:rPr lang="ru-RU" sz="3000" dirty="0"/>
              <a:t>Э</a:t>
            </a:r>
            <a:r>
              <a:rPr lang="ru-RU" sz="3000" baseline="-25000" dirty="0"/>
              <a:t>2</a:t>
            </a:r>
            <a:r>
              <a:rPr lang="ru-RU" sz="3000" dirty="0"/>
              <a:t>О;</a:t>
            </a:r>
            <a:r>
              <a:rPr lang="ru-RU" sz="3000" b="1" dirty="0"/>
              <a:t>                           </a:t>
            </a:r>
            <a:r>
              <a:rPr lang="ru-RU" sz="3000" dirty="0" smtClean="0"/>
              <a:t>В) </a:t>
            </a:r>
            <a:r>
              <a:rPr lang="ru-RU" sz="3000" dirty="0"/>
              <a:t>ЭО</a:t>
            </a:r>
            <a:r>
              <a:rPr lang="ru-RU" sz="3000" baseline="-25000" dirty="0"/>
              <a:t>3</a:t>
            </a:r>
            <a:r>
              <a:rPr lang="ru-RU" sz="3000" dirty="0"/>
              <a:t>;</a:t>
            </a:r>
            <a:r>
              <a:rPr lang="ru-RU" sz="3000" b="1" dirty="0"/>
              <a:t>                      </a:t>
            </a:r>
            <a:r>
              <a:rPr lang="ru-RU" sz="3000" b="1" dirty="0" smtClean="0"/>
              <a:t>Г</a:t>
            </a:r>
            <a:r>
              <a:rPr lang="ru-RU" sz="3000" dirty="0" smtClean="0"/>
              <a:t>) </a:t>
            </a:r>
            <a:r>
              <a:rPr lang="ru-RU" sz="3000" dirty="0"/>
              <a:t>Э</a:t>
            </a:r>
            <a:r>
              <a:rPr lang="ru-RU" sz="3000" baseline="-25000" dirty="0"/>
              <a:t>2</a:t>
            </a:r>
            <a:r>
              <a:rPr lang="ru-RU" sz="3000" dirty="0"/>
              <a:t>О</a:t>
            </a:r>
            <a:r>
              <a:rPr lang="ru-RU" sz="3000" baseline="-25000" dirty="0"/>
              <a:t>7</a:t>
            </a:r>
            <a:r>
              <a:rPr lang="ru-RU" sz="3000" dirty="0"/>
              <a:t>;</a:t>
            </a:r>
            <a:r>
              <a:rPr lang="ru-RU" sz="3000" b="1" dirty="0"/>
              <a:t>                           </a:t>
            </a:r>
            <a:endParaRPr lang="ru-RU" sz="3000" dirty="0"/>
          </a:p>
          <a:p>
            <a:pPr marL="0" indent="0">
              <a:buNone/>
            </a:pPr>
            <a:r>
              <a:rPr lang="ru-RU" sz="3000" b="1" dirty="0" smtClean="0"/>
              <a:t>14)</a:t>
            </a:r>
            <a:r>
              <a:rPr lang="ru-RU" sz="3000" dirty="0" smtClean="0"/>
              <a:t> </a:t>
            </a:r>
            <a:r>
              <a:rPr lang="ru-RU" sz="3000" dirty="0"/>
              <a:t>Элемент </a:t>
            </a:r>
            <a:r>
              <a:rPr lang="ru-RU" sz="3000" b="1" dirty="0" err="1"/>
              <a:t>Са</a:t>
            </a:r>
            <a:r>
              <a:rPr lang="ru-RU" sz="3000" dirty="0"/>
              <a:t> относится к группе:</a:t>
            </a:r>
          </a:p>
          <a:p>
            <a:pPr marL="0" indent="0">
              <a:buNone/>
            </a:pPr>
            <a:r>
              <a:rPr lang="ru-RU" sz="3000" dirty="0" smtClean="0"/>
              <a:t>А) </a:t>
            </a:r>
            <a:r>
              <a:rPr lang="ru-RU" sz="3000" dirty="0"/>
              <a:t>s-элементов;</a:t>
            </a:r>
            <a:r>
              <a:rPr lang="ru-RU" sz="3000" b="1" dirty="0"/>
              <a:t> 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dirty="0" smtClean="0"/>
              <a:t>Б) </a:t>
            </a:r>
            <a:r>
              <a:rPr lang="ru-RU" sz="3000" dirty="0"/>
              <a:t>p-элементов;</a:t>
            </a:r>
            <a:r>
              <a:rPr lang="ru-RU" sz="3000" b="1" dirty="0"/>
              <a:t>      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b="1" dirty="0" smtClean="0"/>
              <a:t> </a:t>
            </a:r>
            <a:r>
              <a:rPr lang="ru-RU" sz="3000" dirty="0" smtClean="0"/>
              <a:t>В) </a:t>
            </a:r>
            <a:r>
              <a:rPr lang="ru-RU" sz="3000" dirty="0"/>
              <a:t>d-элементов;</a:t>
            </a:r>
            <a:r>
              <a:rPr lang="ru-RU" sz="3000" b="1" dirty="0"/>
              <a:t>               </a:t>
            </a:r>
            <a:endParaRPr lang="ru-RU" sz="3000" b="1" dirty="0" smtClean="0"/>
          </a:p>
          <a:p>
            <a:pPr marL="0" indent="0">
              <a:buNone/>
            </a:pPr>
            <a:r>
              <a:rPr lang="ru-RU" sz="3000" b="1" dirty="0" smtClean="0"/>
              <a:t> </a:t>
            </a:r>
            <a:r>
              <a:rPr lang="ru-RU" sz="3000" dirty="0" smtClean="0"/>
              <a:t>Г) f-элементов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814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6632"/>
            <a:ext cx="4495800" cy="655272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15</a:t>
            </a:r>
            <a:r>
              <a:rPr lang="en-US" b="1" dirty="0" smtClean="0"/>
              <a:t>) </a:t>
            </a:r>
            <a:r>
              <a:rPr lang="ru-RU" dirty="0" smtClean="0"/>
              <a:t>Соединения </a:t>
            </a:r>
            <a:r>
              <a:rPr lang="ru-RU" b="1" dirty="0"/>
              <a:t>хлора</a:t>
            </a:r>
            <a:r>
              <a:rPr lang="ru-RU" dirty="0"/>
              <a:t> с высшей степенью окисления: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/>
              <a:t>HClO</a:t>
            </a:r>
            <a:r>
              <a:rPr lang="ru-RU" baseline="-25000" dirty="0"/>
              <a:t>4</a:t>
            </a:r>
            <a:r>
              <a:rPr lang="ru-RU" dirty="0"/>
              <a:t>;  </a:t>
            </a:r>
            <a:r>
              <a:rPr lang="ru-RU" dirty="0" smtClean="0"/>
              <a:t>Б) </a:t>
            </a:r>
            <a:r>
              <a:rPr lang="ru-RU" dirty="0"/>
              <a:t>Cl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7</a:t>
            </a:r>
            <a:r>
              <a:rPr lang="ru-RU" dirty="0"/>
              <a:t>;  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/>
              <a:t>Cl</a:t>
            </a:r>
            <a:r>
              <a:rPr lang="ru-RU" baseline="-25000" dirty="0"/>
              <a:t>2</a:t>
            </a:r>
            <a:r>
              <a:rPr lang="ru-RU" dirty="0"/>
              <a:t>O;  </a:t>
            </a:r>
            <a:r>
              <a:rPr lang="ru-RU" dirty="0" smtClean="0"/>
              <a:t>Г) KClO</a:t>
            </a:r>
            <a:r>
              <a:rPr lang="ru-RU" baseline="-25000" dirty="0" smtClean="0"/>
              <a:t>3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16)  </a:t>
            </a:r>
            <a:r>
              <a:rPr lang="ru-RU" dirty="0" smtClean="0"/>
              <a:t>Степень окисления </a:t>
            </a:r>
          </a:p>
          <a:p>
            <a:pPr marL="0" indent="0">
              <a:buNone/>
            </a:pPr>
            <a:r>
              <a:rPr lang="ru-RU" dirty="0" smtClean="0"/>
              <a:t>брома </a:t>
            </a:r>
            <a:r>
              <a:rPr lang="ru-RU" dirty="0"/>
              <a:t>в соединении </a:t>
            </a:r>
            <a:r>
              <a:rPr lang="en-US" dirty="0" smtClean="0"/>
              <a:t>Br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dirty="0"/>
              <a:t>:      </a:t>
            </a:r>
            <a:r>
              <a:rPr lang="ru-RU" dirty="0" smtClean="0"/>
              <a:t>А) </a:t>
            </a:r>
            <a:r>
              <a:rPr lang="ru-RU" dirty="0"/>
              <a:t>+1; </a:t>
            </a:r>
            <a:r>
              <a:rPr lang="en-US" dirty="0" smtClean="0"/>
              <a:t>  </a:t>
            </a:r>
            <a:r>
              <a:rPr lang="ru-RU" dirty="0" smtClean="0"/>
              <a:t>Б) </a:t>
            </a:r>
            <a:r>
              <a:rPr lang="ru-RU" dirty="0"/>
              <a:t>+2; </a:t>
            </a:r>
            <a:r>
              <a:rPr lang="en-US" dirty="0" smtClean="0"/>
              <a:t>  </a:t>
            </a:r>
            <a:r>
              <a:rPr lang="ru-RU" dirty="0" smtClean="0"/>
              <a:t>В) </a:t>
            </a:r>
            <a:r>
              <a:rPr lang="ru-RU" dirty="0"/>
              <a:t>+3; </a:t>
            </a:r>
            <a:r>
              <a:rPr lang="en-US" dirty="0" smtClean="0"/>
              <a:t>   </a:t>
            </a:r>
            <a:r>
              <a:rPr lang="ru-RU" dirty="0" smtClean="0"/>
              <a:t>Г) </a:t>
            </a:r>
            <a:r>
              <a:rPr lang="ru-RU" dirty="0"/>
              <a:t>–1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17)</a:t>
            </a:r>
            <a:r>
              <a:rPr lang="ru-RU" dirty="0" smtClean="0"/>
              <a:t> Элемент, проявляющий степень окисления большую, чем его номер группы:</a:t>
            </a:r>
          </a:p>
          <a:p>
            <a:pPr marL="0" indent="0">
              <a:buNone/>
            </a:pPr>
            <a:r>
              <a:rPr lang="ru-RU" dirty="0" smtClean="0"/>
              <a:t>А)</a:t>
            </a:r>
            <a:r>
              <a:rPr lang="en-US" dirty="0" smtClean="0"/>
              <a:t>N</a:t>
            </a:r>
            <a:r>
              <a:rPr lang="ru-RU" dirty="0"/>
              <a:t>;</a:t>
            </a:r>
            <a:r>
              <a:rPr lang="ru-RU" dirty="0" smtClean="0"/>
              <a:t>     Б)</a:t>
            </a:r>
            <a:r>
              <a:rPr lang="en-US" dirty="0" smtClean="0"/>
              <a:t>Ag</a:t>
            </a:r>
            <a:r>
              <a:rPr lang="ru-RU" dirty="0" smtClean="0"/>
              <a:t>;    В)</a:t>
            </a:r>
            <a:r>
              <a:rPr lang="en-US" dirty="0" smtClean="0"/>
              <a:t>Au</a:t>
            </a:r>
            <a:r>
              <a:rPr lang="ru-RU" dirty="0" smtClean="0"/>
              <a:t>;   Г)</a:t>
            </a:r>
            <a:r>
              <a:rPr lang="en-US" dirty="0" smtClean="0"/>
              <a:t>F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16632"/>
            <a:ext cx="4644008" cy="6552728"/>
          </a:xfr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15) </a:t>
            </a:r>
            <a:r>
              <a:rPr lang="ru-RU" dirty="0"/>
              <a:t>Соединение </a:t>
            </a:r>
            <a:r>
              <a:rPr lang="ru-RU" b="1" dirty="0"/>
              <a:t>азота</a:t>
            </a:r>
            <a:r>
              <a:rPr lang="ru-RU" dirty="0"/>
              <a:t> с высшей степенью окисления:</a:t>
            </a:r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/>
              <a:t>HNO</a:t>
            </a:r>
            <a:r>
              <a:rPr lang="ru-RU" baseline="-25000" dirty="0"/>
              <a:t>3</a:t>
            </a:r>
            <a:r>
              <a:rPr lang="ru-RU" dirty="0"/>
              <a:t>;  </a:t>
            </a:r>
            <a:r>
              <a:rPr lang="ru-RU" dirty="0" smtClean="0"/>
              <a:t>Б) </a:t>
            </a:r>
            <a:r>
              <a:rPr lang="ru-RU" dirty="0"/>
              <a:t>NO</a:t>
            </a:r>
            <a:r>
              <a:rPr lang="ru-RU" baseline="-25000" dirty="0"/>
              <a:t>2</a:t>
            </a:r>
            <a:r>
              <a:rPr lang="ru-RU" dirty="0"/>
              <a:t>;  </a:t>
            </a:r>
            <a:r>
              <a:rPr lang="ru-RU" dirty="0" smtClean="0"/>
              <a:t>В) </a:t>
            </a:r>
            <a:r>
              <a:rPr lang="ru-RU" dirty="0"/>
              <a:t>NO;  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Г) N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ru-RU" b="1" dirty="0" smtClean="0"/>
              <a:t>6</a:t>
            </a:r>
            <a:r>
              <a:rPr lang="en-US" b="1" dirty="0" smtClean="0"/>
              <a:t>) </a:t>
            </a:r>
            <a:r>
              <a:rPr lang="ru-RU" dirty="0" smtClean="0"/>
              <a:t> </a:t>
            </a:r>
            <a:r>
              <a:rPr lang="ru-RU" dirty="0"/>
              <a:t>Степень окисления кислорода в соединении </a:t>
            </a:r>
            <a:r>
              <a:rPr lang="ru-RU" b="1" dirty="0" smtClean="0"/>
              <a:t>OF</a:t>
            </a:r>
            <a:r>
              <a:rPr lang="ru-RU" b="1" baseline="-25000" dirty="0" smtClean="0"/>
              <a:t>2</a:t>
            </a:r>
            <a:r>
              <a:rPr lang="ru-RU" dirty="0" smtClean="0"/>
              <a:t>:А) </a:t>
            </a:r>
            <a:r>
              <a:rPr lang="ru-RU" dirty="0"/>
              <a:t>+1;  </a:t>
            </a:r>
            <a:r>
              <a:rPr lang="ru-RU" dirty="0" smtClean="0"/>
              <a:t>Б) </a:t>
            </a:r>
            <a:r>
              <a:rPr lang="ru-RU" dirty="0"/>
              <a:t>+2;  </a:t>
            </a:r>
            <a:r>
              <a:rPr lang="ru-RU" dirty="0" smtClean="0"/>
              <a:t>В) </a:t>
            </a:r>
            <a:r>
              <a:rPr lang="ru-RU" dirty="0"/>
              <a:t>–2;  </a:t>
            </a:r>
            <a:r>
              <a:rPr lang="ru-RU" dirty="0" smtClean="0"/>
              <a:t>Г) </a:t>
            </a:r>
            <a:r>
              <a:rPr lang="ru-RU" dirty="0"/>
              <a:t>+6.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17)</a:t>
            </a:r>
            <a:r>
              <a:rPr lang="ru-RU" dirty="0" smtClean="0"/>
              <a:t>  Элемент, проявляющий степень окисления меньшую, чем его номер группы:</a:t>
            </a:r>
          </a:p>
          <a:p>
            <a:pPr marL="0" indent="0">
              <a:buNone/>
            </a:pPr>
            <a:r>
              <a:rPr lang="ru-RU" dirty="0" smtClean="0"/>
              <a:t>А)</a:t>
            </a:r>
            <a:r>
              <a:rPr lang="en-US" dirty="0" smtClean="0"/>
              <a:t>N</a:t>
            </a:r>
            <a:r>
              <a:rPr lang="ru-RU" dirty="0" smtClean="0"/>
              <a:t>;    Б)О;   В)</a:t>
            </a:r>
            <a:r>
              <a:rPr lang="en-US" dirty="0" err="1" smtClean="0"/>
              <a:t>Ca</a:t>
            </a:r>
            <a:r>
              <a:rPr lang="ru-RU" dirty="0" smtClean="0"/>
              <a:t>;  Г)</a:t>
            </a:r>
            <a:r>
              <a:rPr lang="en-US" dirty="0" err="1" smtClean="0"/>
              <a:t>Mn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25185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719</Words>
  <Application>Microsoft Office PowerPoint</Application>
  <PresentationFormat>Экран (4:3)</PresentationFormat>
  <Paragraphs>207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Контрольный тест  по теме «Строение атома»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Контрольный тест  по теме «Строение атома»</dc:title>
  <dc:creator>Игорь</dc:creator>
  <cp:lastModifiedBy>Игорь</cp:lastModifiedBy>
  <cp:revision>10</cp:revision>
  <dcterms:created xsi:type="dcterms:W3CDTF">2012-09-30T13:59:01Z</dcterms:created>
  <dcterms:modified xsi:type="dcterms:W3CDTF">2012-10-26T02:39:03Z</dcterms:modified>
</cp:coreProperties>
</file>