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3" r:id="rId10"/>
    <p:sldId id="264" r:id="rId11"/>
    <p:sldId id="266" r:id="rId12"/>
    <p:sldId id="268" r:id="rId13"/>
    <p:sldId id="267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66CD-55EB-497E-839F-FD4C74CB55C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1F1427-DD39-429E-BFF2-5B2F795A7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66CD-55EB-497E-839F-FD4C74CB55C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1427-DD39-429E-BFF2-5B2F795A7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66CD-55EB-497E-839F-FD4C74CB55C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1427-DD39-429E-BFF2-5B2F795A7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66CD-55EB-497E-839F-FD4C74CB55C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1F1427-DD39-429E-BFF2-5B2F795A7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66CD-55EB-497E-839F-FD4C74CB55C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1427-DD39-429E-BFF2-5B2F795A74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66CD-55EB-497E-839F-FD4C74CB55C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1427-DD39-429E-BFF2-5B2F795A7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66CD-55EB-497E-839F-FD4C74CB55C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A1F1427-DD39-429E-BFF2-5B2F795A743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66CD-55EB-497E-839F-FD4C74CB55C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1427-DD39-429E-BFF2-5B2F795A7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66CD-55EB-497E-839F-FD4C74CB55C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1427-DD39-429E-BFF2-5B2F795A7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66CD-55EB-497E-839F-FD4C74CB55C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1427-DD39-429E-BFF2-5B2F795A74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66CD-55EB-497E-839F-FD4C74CB55C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1427-DD39-429E-BFF2-5B2F795A74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A966CD-55EB-497E-839F-FD4C74CB55C3}" type="datetimeFigureOut">
              <a:rPr lang="ru-RU" smtClean="0"/>
              <a:t>29.03.2014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1F1427-DD39-429E-BFF2-5B2F795A74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58200" cy="244827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400" b="1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Обратимые реакции. </a:t>
            </a:r>
            <a:br>
              <a:rPr lang="ru-RU" sz="4400" b="1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Химическое </a:t>
            </a:r>
            <a:r>
              <a:rPr lang="ru-RU" sz="4400" b="1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равновесие.</a:t>
            </a:r>
            <a:r>
              <a:rPr lang="ru-RU" sz="4400" b="1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i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i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6632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Тест </a:t>
            </a:r>
            <a:r>
              <a:rPr lang="ru-RU" sz="3200" b="1" i="1" dirty="0" smtClean="0">
                <a:solidFill>
                  <a:schemeClr val="tx1"/>
                </a:solidFill>
              </a:rPr>
              <a:t>– обобщение по темам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3645024"/>
            <a:ext cx="8458200" cy="1656184"/>
          </a:xfrm>
          <a:prstGeom prst="rect">
            <a:avLst/>
          </a:prstGeom>
        </p:spPr>
        <p:txBody>
          <a:bodyPr vert="horz" anchor="b">
            <a:normAutofit fontScale="850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Тест составлен по материалам </a:t>
            </a:r>
          </a:p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сборников подготовки к ЕГЭ (2008-2013 г ).</a:t>
            </a:r>
          </a:p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Учитель химии МБОУ МО г. Нягань «СОШ №6»</a:t>
            </a:r>
          </a:p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Ким Н.В.</a:t>
            </a:r>
            <a:endParaRPr lang="ru-RU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8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6632"/>
            <a:ext cx="885698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000" b="1" i="1" dirty="0"/>
              <a:t>В3. Установите соответствие между химическими понятиями и их определениями.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1224477"/>
              </p:ext>
            </p:extLst>
          </p:nvPr>
        </p:nvGraphicFramePr>
        <p:xfrm>
          <a:off x="107504" y="116633"/>
          <a:ext cx="8928992" cy="67540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924"/>
                <a:gridCol w="5880068"/>
              </a:tblGrid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Х и м и ч е с к о е  </a:t>
                      </a:r>
                      <a:b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п о н я т и е 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О п р е д е л е н и е </a:t>
                      </a:r>
                      <a:b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п о н я т и я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93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а) Скорость химической реакции;</a:t>
                      </a:r>
                      <a:b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б) механизм химической реакции;</a:t>
                      </a:r>
                      <a:b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в) катализ;</a:t>
                      </a:r>
                      <a:b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г) химическое равновесие.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1) Минимальная энергия, которую должны получить реагенты в химической реакции, чтобы преодолеть барьер, препятствующий образованию продуктов; 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2) величина, численно характеризующая интенсивность протекания химического процесса, равная отношению изменения концентрации вещества к изменению времени;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3) последовательность элементарных стадий химической реакции на пути превращения реагентов в продукты; 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4) состояние обратимой реакции, когда скорость прямой реакции равна скорости обратной реакции; 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5) явление ускорения химической реакции некоторыми веществами, не расходующимися в результате химического процесса.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6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660025"/>
              </p:ext>
            </p:extLst>
          </p:nvPr>
        </p:nvGraphicFramePr>
        <p:xfrm>
          <a:off x="158887" y="908720"/>
          <a:ext cx="8733593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1122"/>
                <a:gridCol w="5072471"/>
              </a:tblGrid>
              <a:tr h="421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</a:rPr>
                        <a:t>П р о ц е с </a:t>
                      </a: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</a:rPr>
                        <a:t>с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</a:rPr>
                        <a:t>Э н е р г е т и ч е с к и й э ф </a:t>
                      </a:r>
                      <a:r>
                        <a:rPr lang="ru-RU" sz="2000" b="1" i="1" dirty="0" err="1">
                          <a:solidFill>
                            <a:schemeClr val="tx1"/>
                          </a:solidFill>
                          <a:effectLst/>
                        </a:rPr>
                        <a:t>ф</a:t>
                      </a:r>
                      <a:r>
                        <a:rPr lang="ru-RU" sz="2000" b="1" i="1" dirty="0">
                          <a:solidFill>
                            <a:schemeClr val="tx1"/>
                          </a:solidFill>
                          <a:effectLst/>
                        </a:rPr>
                        <a:t> е к т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105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а) Зарядка аккумулятора;</a:t>
                      </a:r>
                      <a:b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б) испарение воды;</a:t>
                      </a:r>
                      <a:b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в) кристаллизация льда;</a:t>
                      </a:r>
                      <a:b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г) реакция цинка с соляной кислотой.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1) С выделением энергии;</a:t>
                      </a:r>
                      <a:b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2) с поглощением энергии.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16632"/>
            <a:ext cx="871296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В4. Установите соответствие между процессами и их тепловыми эффектами.</a:t>
            </a:r>
            <a:endParaRPr kumimoji="0" lang="ru-RU" alt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91886"/>
              </p:ext>
            </p:extLst>
          </p:nvPr>
        </p:nvGraphicFramePr>
        <p:xfrm>
          <a:off x="192551" y="4077072"/>
          <a:ext cx="8686800" cy="2217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03585"/>
                <a:gridCol w="30832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П р о ц е с </a:t>
                      </a:r>
                      <a:r>
                        <a:rPr lang="ru-RU" sz="2000" i="1" dirty="0" err="1">
                          <a:solidFill>
                            <a:schemeClr val="tx1"/>
                          </a:solidFill>
                          <a:effectLst/>
                        </a:rPr>
                        <a:t>с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Э н е р г е т и ч е с к и й  </a:t>
                      </a:r>
                      <a:endParaRPr lang="ru-RU" sz="2000" i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</a:rPr>
                        <a:t>э 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ф </a:t>
                      </a:r>
                      <a:r>
                        <a:rPr lang="ru-RU" sz="2000" i="1" dirty="0" err="1">
                          <a:solidFill>
                            <a:schemeClr val="tx1"/>
                          </a:solidFill>
                          <a:effectLst/>
                        </a:rPr>
                        <a:t>ф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 е к т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а) СCl</a:t>
                      </a:r>
                      <a:r>
                        <a:rPr lang="ru-RU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(ж.)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CCl</a:t>
                      </a:r>
                      <a:r>
                        <a:rPr lang="ru-RU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(г.);</a:t>
                      </a:r>
                      <a:b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б) 2СH</a:t>
                      </a:r>
                      <a:r>
                        <a:rPr lang="ru-RU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 (г.) + 2О</a:t>
                      </a:r>
                      <a:r>
                        <a:rPr lang="ru-RU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(г.)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2СО</a:t>
                      </a:r>
                      <a:r>
                        <a:rPr lang="ru-RU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(г.) + 2Н</a:t>
                      </a:r>
                      <a:r>
                        <a:rPr lang="ru-RU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 (ж.);</a:t>
                      </a:r>
                      <a:b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в) H</a:t>
                      </a:r>
                      <a:r>
                        <a:rPr lang="ru-RU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r>
                        <a:rPr lang="ru-RU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(ж.)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ru-RU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r>
                        <a:rPr lang="ru-RU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4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водн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.);</a:t>
                      </a:r>
                      <a:b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г) N</a:t>
                      </a:r>
                      <a:r>
                        <a:rPr lang="ru-RU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(г.) + O</a:t>
                      </a:r>
                      <a:r>
                        <a:rPr lang="ru-RU" sz="2000" b="0" baseline="-2500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(г.)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2NO (г.).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1) Эндотермический;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2) экзотермический.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467" y="3212976"/>
            <a:ext cx="871296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В5. Установите соответствие между процессами и их энергетическими эффектами.</a:t>
            </a:r>
            <a:endParaRPr kumimoji="0" lang="ru-RU" alt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9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55272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В6.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Реакции, протекающие без катализатора, – это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1) 2С + О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 = 2СО;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2) СО + 2Н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 = СН</a:t>
            </a:r>
            <a:r>
              <a:rPr lang="ru-RU" sz="2800" baseline="-25000" dirty="0">
                <a:solidFill>
                  <a:schemeClr val="tx1"/>
                </a:solidFill>
              </a:rPr>
              <a:t>3</a:t>
            </a:r>
            <a:r>
              <a:rPr lang="ru-RU" sz="2800" dirty="0">
                <a:solidFill>
                  <a:schemeClr val="tx1"/>
                </a:solidFill>
              </a:rPr>
              <a:t>ОН;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3) 2KNO</a:t>
            </a:r>
            <a:r>
              <a:rPr lang="en-US" sz="2800" baseline="-25000" dirty="0">
                <a:solidFill>
                  <a:schemeClr val="tx1"/>
                </a:solidFill>
              </a:rPr>
              <a:t>3</a:t>
            </a:r>
            <a:r>
              <a:rPr lang="en-US" sz="2800" dirty="0">
                <a:solidFill>
                  <a:schemeClr val="tx1"/>
                </a:solidFill>
              </a:rPr>
              <a:t> = 2KNO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+ O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; 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4) C</a:t>
            </a:r>
            <a:r>
              <a:rPr lang="en-US" sz="2800" baseline="-25000" dirty="0">
                <a:solidFill>
                  <a:schemeClr val="tx1"/>
                </a:solidFill>
              </a:rPr>
              <a:t>6</a:t>
            </a:r>
            <a:r>
              <a:rPr lang="en-US" sz="2800" dirty="0">
                <a:solidFill>
                  <a:schemeClr val="tx1"/>
                </a:solidFill>
              </a:rPr>
              <a:t>H</a:t>
            </a:r>
            <a:r>
              <a:rPr lang="en-US" sz="2800" baseline="-25000" dirty="0">
                <a:solidFill>
                  <a:schemeClr val="tx1"/>
                </a:solidFill>
              </a:rPr>
              <a:t>6</a:t>
            </a:r>
            <a:r>
              <a:rPr lang="en-US" sz="2800" dirty="0">
                <a:solidFill>
                  <a:schemeClr val="tx1"/>
                </a:solidFill>
              </a:rPr>
              <a:t> + Cl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= C</a:t>
            </a:r>
            <a:r>
              <a:rPr lang="en-US" sz="2800" baseline="-25000" dirty="0">
                <a:solidFill>
                  <a:schemeClr val="tx1"/>
                </a:solidFill>
              </a:rPr>
              <a:t>6</a:t>
            </a:r>
            <a:r>
              <a:rPr lang="en-US" sz="2800" dirty="0">
                <a:solidFill>
                  <a:schemeClr val="tx1"/>
                </a:solidFill>
              </a:rPr>
              <a:t>H</a:t>
            </a:r>
            <a:r>
              <a:rPr lang="en-US" sz="2800" baseline="-25000" dirty="0">
                <a:solidFill>
                  <a:schemeClr val="tx1"/>
                </a:solidFill>
              </a:rPr>
              <a:t>5</a:t>
            </a:r>
            <a:r>
              <a:rPr lang="en-US" sz="2800" dirty="0">
                <a:solidFill>
                  <a:schemeClr val="tx1"/>
                </a:solidFill>
              </a:rPr>
              <a:t>Cl + </a:t>
            </a:r>
            <a:r>
              <a:rPr lang="en-US" sz="2800" dirty="0" err="1">
                <a:solidFill>
                  <a:schemeClr val="tx1"/>
                </a:solidFill>
              </a:rPr>
              <a:t>HCl</a:t>
            </a:r>
            <a:r>
              <a:rPr lang="en-US" sz="2800" dirty="0">
                <a:solidFill>
                  <a:schemeClr val="tx1"/>
                </a:solidFill>
              </a:rPr>
              <a:t>; 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5) Р</a:t>
            </a:r>
            <a:r>
              <a:rPr lang="ru-RU" sz="2800" baseline="-25000" dirty="0">
                <a:solidFill>
                  <a:schemeClr val="tx1"/>
                </a:solidFill>
              </a:rPr>
              <a:t>4</a:t>
            </a:r>
            <a:r>
              <a:rPr lang="ru-RU" sz="2800" dirty="0">
                <a:solidFill>
                  <a:schemeClr val="tx1"/>
                </a:solidFill>
              </a:rPr>
              <a:t> + 5О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 = 2Р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О</a:t>
            </a:r>
            <a:r>
              <a:rPr lang="ru-RU" sz="2800" baseline="-25000" dirty="0">
                <a:solidFill>
                  <a:schemeClr val="tx1"/>
                </a:solidFill>
              </a:rPr>
              <a:t>5</a:t>
            </a:r>
            <a:r>
              <a:rPr lang="ru-RU" sz="2800" dirty="0">
                <a:solidFill>
                  <a:schemeClr val="tx1"/>
                </a:solidFill>
              </a:rPr>
              <a:t>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6) 4NH</a:t>
            </a:r>
            <a:r>
              <a:rPr lang="ru-RU" sz="2800" baseline="-25000" dirty="0">
                <a:solidFill>
                  <a:schemeClr val="tx1"/>
                </a:solidFill>
              </a:rPr>
              <a:t>3</a:t>
            </a:r>
            <a:r>
              <a:rPr lang="ru-RU" sz="2800" dirty="0">
                <a:solidFill>
                  <a:schemeClr val="tx1"/>
                </a:solidFill>
              </a:rPr>
              <a:t> + 5O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 = 4NO + 6H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O. 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В7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Необратимые реакции – это</a:t>
            </a:r>
            <a:r>
              <a:rPr lang="ru-RU" sz="28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1) PCl</a:t>
            </a:r>
            <a:r>
              <a:rPr lang="ru-RU" sz="2800" baseline="-25000" dirty="0">
                <a:solidFill>
                  <a:schemeClr val="tx1"/>
                </a:solidFill>
              </a:rPr>
              <a:t>3</a:t>
            </a:r>
            <a:r>
              <a:rPr lang="ru-RU" sz="2800" dirty="0">
                <a:solidFill>
                  <a:schemeClr val="tx1"/>
                </a:solidFill>
              </a:rPr>
              <a:t> + Cl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 = PCl</a:t>
            </a:r>
            <a:r>
              <a:rPr lang="ru-RU" sz="2800" baseline="-25000" dirty="0">
                <a:solidFill>
                  <a:schemeClr val="tx1"/>
                </a:solidFill>
              </a:rPr>
              <a:t>5</a:t>
            </a:r>
            <a:r>
              <a:rPr lang="ru-RU" sz="2800" dirty="0">
                <a:solidFill>
                  <a:schemeClr val="tx1"/>
                </a:solidFill>
              </a:rPr>
              <a:t>;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2) Fe + CuSO</a:t>
            </a:r>
            <a:r>
              <a:rPr lang="en-US" sz="2800" baseline="-25000" dirty="0">
                <a:solidFill>
                  <a:schemeClr val="tx1"/>
                </a:solidFill>
              </a:rPr>
              <a:t>4</a:t>
            </a:r>
            <a:r>
              <a:rPr lang="en-US" sz="2800" dirty="0">
                <a:solidFill>
                  <a:schemeClr val="tx1"/>
                </a:solidFill>
              </a:rPr>
              <a:t> = FeSO</a:t>
            </a:r>
            <a:r>
              <a:rPr lang="en-US" sz="2800" baseline="-25000" dirty="0">
                <a:solidFill>
                  <a:schemeClr val="tx1"/>
                </a:solidFill>
              </a:rPr>
              <a:t>4</a:t>
            </a:r>
            <a:r>
              <a:rPr lang="en-US" sz="2800" dirty="0">
                <a:solidFill>
                  <a:schemeClr val="tx1"/>
                </a:solidFill>
              </a:rPr>
              <a:t> + Cu; 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3) CO + H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= CH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O; 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4) C + O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= CO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; 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5) 2H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O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 = 2H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О</a:t>
            </a:r>
            <a:r>
              <a:rPr lang="en-US" sz="2800" dirty="0">
                <a:solidFill>
                  <a:schemeClr val="tx1"/>
                </a:solidFill>
              </a:rPr>
              <a:t> + O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; 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6) Na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CO</a:t>
            </a:r>
            <a:r>
              <a:rPr lang="en-US" sz="2800" baseline="-25000" dirty="0">
                <a:solidFill>
                  <a:schemeClr val="tx1"/>
                </a:solidFill>
              </a:rPr>
              <a:t>3</a:t>
            </a:r>
            <a:r>
              <a:rPr lang="en-US" sz="2800" dirty="0">
                <a:solidFill>
                  <a:schemeClr val="tx1"/>
                </a:solidFill>
              </a:rPr>
              <a:t> + H</a:t>
            </a:r>
            <a:r>
              <a:rPr lang="en-US" sz="2800" baseline="-25000" dirty="0">
                <a:solidFill>
                  <a:schemeClr val="tx1"/>
                </a:solidFill>
              </a:rPr>
              <a:t>2</a:t>
            </a:r>
            <a:r>
              <a:rPr lang="en-US" sz="2800" dirty="0">
                <a:solidFill>
                  <a:schemeClr val="tx1"/>
                </a:solidFill>
              </a:rPr>
              <a:t>O = NaHCO</a:t>
            </a:r>
            <a:r>
              <a:rPr lang="en-US" sz="2800" baseline="-25000" dirty="0">
                <a:solidFill>
                  <a:schemeClr val="tx1"/>
                </a:solidFill>
              </a:rPr>
              <a:t>3</a:t>
            </a:r>
            <a:r>
              <a:rPr lang="en-US" sz="2800" dirty="0">
                <a:solidFill>
                  <a:schemeClr val="tx1"/>
                </a:solidFill>
              </a:rPr>
              <a:t> + </a:t>
            </a:r>
            <a:r>
              <a:rPr lang="en-US" sz="2800" dirty="0" err="1">
                <a:solidFill>
                  <a:schemeClr val="tx1"/>
                </a:solidFill>
              </a:rPr>
              <a:t>NaOH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6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6632"/>
            <a:ext cx="8686800" cy="6624736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В8. </a:t>
            </a:r>
            <a:r>
              <a:rPr lang="ru-RU" sz="2800" b="1" i="1" dirty="0">
                <a:solidFill>
                  <a:schemeClr val="tx1"/>
                </a:solidFill>
              </a:rPr>
              <a:t>Хлор необратимо реагирует со следующими веществами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1) водой; </a:t>
            </a:r>
            <a:r>
              <a:rPr lang="ru-RU" sz="2800" dirty="0" smtClean="0">
                <a:solidFill>
                  <a:schemeClr val="tx1"/>
                </a:solidFill>
              </a:rPr>
              <a:t>                      2</a:t>
            </a:r>
            <a:r>
              <a:rPr lang="ru-RU" sz="2800" dirty="0">
                <a:solidFill>
                  <a:schemeClr val="tx1"/>
                </a:solidFill>
              </a:rPr>
              <a:t>) гидроксидом кальция;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3) водородом; </a:t>
            </a:r>
            <a:r>
              <a:rPr lang="ru-RU" sz="2800" dirty="0" smtClean="0">
                <a:solidFill>
                  <a:schemeClr val="tx1"/>
                </a:solidFill>
              </a:rPr>
              <a:t>             4</a:t>
            </a:r>
            <a:r>
              <a:rPr lang="ru-RU" sz="2800" dirty="0">
                <a:solidFill>
                  <a:schemeClr val="tx1"/>
                </a:solidFill>
              </a:rPr>
              <a:t>) йодидом калия;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5) угарным газом; </a:t>
            </a:r>
            <a:r>
              <a:rPr lang="ru-RU" sz="2800" dirty="0" smtClean="0">
                <a:solidFill>
                  <a:schemeClr val="tx1"/>
                </a:solidFill>
              </a:rPr>
              <a:t>     6</a:t>
            </a:r>
            <a:r>
              <a:rPr lang="ru-RU" sz="2800" dirty="0">
                <a:solidFill>
                  <a:schemeClr val="tx1"/>
                </a:solidFill>
              </a:rPr>
              <a:t>) метаном при облучении светом. 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В9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Вещества, растворение которых в воде сопровождается поглощением энергии, – это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1) оксид кальция; </a:t>
            </a:r>
            <a:r>
              <a:rPr lang="ru-RU" sz="2800" dirty="0" smtClean="0">
                <a:solidFill>
                  <a:schemeClr val="tx1"/>
                </a:solidFill>
              </a:rPr>
              <a:t>            2</a:t>
            </a:r>
            <a:r>
              <a:rPr lang="ru-RU" sz="2800" dirty="0">
                <a:solidFill>
                  <a:schemeClr val="tx1"/>
                </a:solidFill>
              </a:rPr>
              <a:t>) серная кислота;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3) хлорид натрия; </a:t>
            </a:r>
            <a:r>
              <a:rPr lang="ru-RU" sz="2800" dirty="0" smtClean="0">
                <a:solidFill>
                  <a:schemeClr val="tx1"/>
                </a:solidFill>
              </a:rPr>
              <a:t>           4</a:t>
            </a:r>
            <a:r>
              <a:rPr lang="ru-RU" sz="2800" dirty="0">
                <a:solidFill>
                  <a:schemeClr val="tx1"/>
                </a:solidFill>
              </a:rPr>
              <a:t>) нитрат калия;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5) гидроксид натрия; </a:t>
            </a:r>
            <a:r>
              <a:rPr lang="ru-RU" sz="2800" dirty="0" smtClean="0">
                <a:solidFill>
                  <a:schemeClr val="tx1"/>
                </a:solidFill>
              </a:rPr>
              <a:t>      6</a:t>
            </a:r>
            <a:r>
              <a:rPr lang="ru-RU" sz="2800" dirty="0">
                <a:solidFill>
                  <a:schemeClr val="tx1"/>
                </a:solidFill>
              </a:rPr>
              <a:t>) нитрат аммония. 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В10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Вещество, обжиг которого является эндотермической реакцией, – это</a:t>
            </a:r>
            <a:r>
              <a:rPr lang="ru-RU" sz="28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1) пирит</a:t>
            </a:r>
            <a:r>
              <a:rPr lang="ru-RU" sz="2800" dirty="0">
                <a:solidFill>
                  <a:schemeClr val="tx1"/>
                </a:solidFill>
              </a:rPr>
              <a:t>; </a:t>
            </a:r>
            <a:r>
              <a:rPr lang="ru-RU" sz="2800" dirty="0" smtClean="0">
                <a:solidFill>
                  <a:schemeClr val="tx1"/>
                </a:solidFill>
              </a:rPr>
              <a:t>           2</a:t>
            </a:r>
            <a:r>
              <a:rPr lang="ru-RU" sz="2800" dirty="0">
                <a:solidFill>
                  <a:schemeClr val="tx1"/>
                </a:solidFill>
              </a:rPr>
              <a:t>) известняк; </a:t>
            </a:r>
            <a:r>
              <a:rPr lang="ru-RU" sz="2800" dirty="0" smtClean="0">
                <a:solidFill>
                  <a:schemeClr val="tx1"/>
                </a:solidFill>
              </a:rPr>
              <a:t>        3</a:t>
            </a:r>
            <a:r>
              <a:rPr lang="ru-RU" sz="2800" dirty="0">
                <a:solidFill>
                  <a:schemeClr val="tx1"/>
                </a:solidFill>
              </a:rPr>
              <a:t>) доломит;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4</a:t>
            </a:r>
            <a:r>
              <a:rPr lang="ru-RU" sz="2800" dirty="0">
                <a:solidFill>
                  <a:schemeClr val="tx1"/>
                </a:solidFill>
              </a:rPr>
              <a:t>) цинковая обманка; </a:t>
            </a:r>
            <a:r>
              <a:rPr lang="ru-RU" sz="2800" dirty="0" smtClean="0">
                <a:solidFill>
                  <a:schemeClr val="tx1"/>
                </a:solidFill>
              </a:rPr>
              <a:t>    5</a:t>
            </a:r>
            <a:r>
              <a:rPr lang="ru-RU" sz="2800" dirty="0">
                <a:solidFill>
                  <a:schemeClr val="tx1"/>
                </a:solidFill>
              </a:rPr>
              <a:t>) колчедан; </a:t>
            </a:r>
            <a:r>
              <a:rPr lang="ru-RU" sz="2800" dirty="0" smtClean="0">
                <a:solidFill>
                  <a:schemeClr val="tx1"/>
                </a:solidFill>
              </a:rPr>
              <a:t>    6</a:t>
            </a:r>
            <a:r>
              <a:rPr lang="ru-RU" sz="2800" dirty="0">
                <a:solidFill>
                  <a:schemeClr val="tx1"/>
                </a:solidFill>
              </a:rPr>
              <a:t>) медный купорос.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44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Ответы к тесту</a:t>
            </a:r>
            <a:endParaRPr lang="ru-RU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80389"/>
              </p:ext>
            </p:extLst>
          </p:nvPr>
        </p:nvGraphicFramePr>
        <p:xfrm>
          <a:off x="395540" y="1484781"/>
          <a:ext cx="8568950" cy="4725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895"/>
                <a:gridCol w="856895"/>
                <a:gridCol w="856895"/>
                <a:gridCol w="856895"/>
                <a:gridCol w="856895"/>
                <a:gridCol w="856895"/>
                <a:gridCol w="856895"/>
                <a:gridCol w="856895"/>
                <a:gridCol w="856895"/>
                <a:gridCol w="856895"/>
              </a:tblGrid>
              <a:tr h="747689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Часть 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7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А5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А10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0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0036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Часть 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7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В3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В4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В5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В6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В7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В8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В9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В10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7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2534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1542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2354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2211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1221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135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245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246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346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</a:rPr>
                        <a:t>236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96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336704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А1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Обратимая химическая реакция – это: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1) гидролиз хлорида железа(III);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2) горение природного газа;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3) варка яйца;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4) затвердевание цемента. 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А2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Подвергается обратимому гидролизу следующая соль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1) сульфид железа;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2) карбид кальция;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3) сульфит натрия;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4) хлорид натрия.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7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tx1"/>
                </a:solidFill>
              </a:rPr>
              <a:t>А3</a:t>
            </a:r>
            <a:r>
              <a:rPr lang="ru-RU" sz="4000" b="1" dirty="0">
                <a:solidFill>
                  <a:schemeClr val="tx1"/>
                </a:solidFill>
              </a:rPr>
              <a:t>.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b="1" i="1" dirty="0">
                <a:solidFill>
                  <a:schemeClr val="tx1"/>
                </a:solidFill>
              </a:rPr>
              <a:t>Начальная скорость растворения цинка в соляной кислоте не зависит от</a:t>
            </a:r>
            <a:r>
              <a:rPr lang="ru-RU" sz="4000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1) степени измельчения цинка; 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2) температуры раствора </a:t>
            </a:r>
            <a:r>
              <a:rPr lang="ru-RU" sz="4000" dirty="0" err="1">
                <a:solidFill>
                  <a:schemeClr val="tx1"/>
                </a:solidFill>
              </a:rPr>
              <a:t>HCl</a:t>
            </a:r>
            <a:r>
              <a:rPr lang="ru-RU" sz="4000" dirty="0">
                <a:solidFill>
                  <a:schemeClr val="tx1"/>
                </a:solidFill>
              </a:rPr>
              <a:t>; 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3) концентрации </a:t>
            </a:r>
            <a:r>
              <a:rPr lang="ru-RU" sz="4000" dirty="0" err="1">
                <a:solidFill>
                  <a:schemeClr val="tx1"/>
                </a:solidFill>
              </a:rPr>
              <a:t>HCl</a:t>
            </a:r>
            <a:r>
              <a:rPr lang="ru-RU" sz="4000" dirty="0">
                <a:solidFill>
                  <a:schemeClr val="tx1"/>
                </a:solidFill>
              </a:rPr>
              <a:t>; 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4) размера пробирки. </a:t>
            </a:r>
          </a:p>
          <a:p>
            <a:pPr marL="0" indent="0">
              <a:buNone/>
            </a:pPr>
            <a:endParaRPr lang="ru-RU" sz="36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4000" b="1" i="1" dirty="0" smtClean="0">
                <a:solidFill>
                  <a:schemeClr val="tx1"/>
                </a:solidFill>
              </a:rPr>
              <a:t>А4</a:t>
            </a:r>
            <a:r>
              <a:rPr lang="ru-RU" sz="4000" b="1" dirty="0">
                <a:solidFill>
                  <a:schemeClr val="tx1"/>
                </a:solidFill>
              </a:rPr>
              <a:t>.</a:t>
            </a:r>
            <a:r>
              <a:rPr lang="ru-RU" sz="4000" dirty="0">
                <a:solidFill>
                  <a:schemeClr val="tx1"/>
                </a:solidFill>
              </a:rPr>
              <a:t> </a:t>
            </a:r>
            <a:r>
              <a:rPr lang="ru-RU" sz="4000" b="1" i="1" dirty="0">
                <a:solidFill>
                  <a:schemeClr val="tx1"/>
                </a:solidFill>
              </a:rPr>
              <a:t>Состояние химического </a:t>
            </a:r>
            <a:r>
              <a:rPr lang="ru-RU" sz="4000" b="1" i="1" dirty="0" smtClean="0">
                <a:solidFill>
                  <a:schemeClr val="tx1"/>
                </a:solidFill>
              </a:rPr>
              <a:t>равновесия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b="1" i="1" dirty="0" smtClean="0">
                <a:solidFill>
                  <a:schemeClr val="tx1"/>
                </a:solidFill>
              </a:rPr>
              <a:t>характеризуется</a:t>
            </a:r>
            <a:r>
              <a:rPr lang="ru-RU" sz="4000" b="1" i="1" dirty="0">
                <a:solidFill>
                  <a:schemeClr val="tx1"/>
                </a:solidFill>
              </a:rPr>
              <a:t>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tx1"/>
                </a:solidFill>
              </a:rPr>
              <a:t>1) прекращением протекания прямой и обратной химической реакций;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tx1"/>
                </a:solidFill>
              </a:rPr>
              <a:t>2) равенством скоростей прямой и обратной реакций;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tx1"/>
                </a:solidFill>
              </a:rPr>
              <a:t>3) равенством суммарной массы продуктов суммарной массе реагентов;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4000" dirty="0">
                <a:solidFill>
                  <a:schemeClr val="tx1"/>
                </a:solidFill>
              </a:rPr>
              <a:t>4) равенством суммарного количества вещества продуктов суммарному количеству вещества реагентов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1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264696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А5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Обратимая реакция 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2NO </a:t>
            </a:r>
            <a:r>
              <a:rPr lang="ru-RU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(г.) + O</a:t>
            </a:r>
            <a:r>
              <a:rPr lang="ru-RU" sz="2800" b="1" i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(г.)</a:t>
            </a:r>
            <a:r>
              <a:rPr lang="ru-RU" sz="2800" b="1" i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↔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2NO</a:t>
            </a:r>
            <a:r>
              <a:rPr lang="ru-RU" sz="28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ru-RU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(г.) + 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ru-RU" sz="2800" b="1" i="1" dirty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находится </a:t>
            </a:r>
            <a:r>
              <a:rPr lang="ru-RU" sz="2800" b="1" i="1" dirty="0">
                <a:solidFill>
                  <a:schemeClr val="tx1"/>
                </a:solidFill>
              </a:rPr>
              <a:t>в состоянии равновесия. При каких условиях скорость обратной реакции увеличится в большей степени, чем скорость прямой реакции?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1) Понижение давления;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2) повышение температуры;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3) повышение давления;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4) применение катализатора. 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А6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Для увеличения выхода сложного эфира в химическом процессе 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ru-RU" sz="28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 </a:t>
            </a:r>
            <a:r>
              <a:rPr lang="ru-RU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HCOOH 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↔ 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HCOOCH</a:t>
            </a:r>
            <a:r>
              <a:rPr lang="ru-RU" sz="28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H</a:t>
            </a:r>
            <a:r>
              <a:rPr lang="ru-RU" sz="2800" b="1" i="1" baseline="-25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– 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ru-RU" sz="2800" b="1" i="1" dirty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необходимо</a:t>
            </a:r>
            <a:r>
              <a:rPr lang="ru-RU" sz="28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1) добавить воды;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2) уменьшить концентрацию муравьиной кислоты;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3) увеличить концентрацию эфира;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4) увеличить температуру. 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0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641"/>
            <a:ext cx="8686800" cy="3456383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А7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i="1" dirty="0">
                <a:solidFill>
                  <a:schemeClr val="tx1"/>
                </a:solidFill>
              </a:rPr>
              <a:t>По приведенному ниже рисунку для реакции А+Б</a:t>
            </a:r>
            <a:r>
              <a:rPr lang="ru-RU" sz="2400" b="1" i="1" baseline="-25000" dirty="0">
                <a:solidFill>
                  <a:schemeClr val="tx1"/>
                </a:solidFill>
              </a:rPr>
              <a:t> </a:t>
            </a:r>
            <a:r>
              <a:rPr lang="ru-RU" sz="2400" b="1" i="1" dirty="0">
                <a:solidFill>
                  <a:schemeClr val="tx1"/>
                </a:solidFill>
                <a:cs typeface="Times New Roman"/>
              </a:rPr>
              <a:t>↔</a:t>
            </a:r>
            <a:r>
              <a:rPr lang="ru-RU" sz="2400" b="1" i="1" dirty="0" smtClean="0">
                <a:solidFill>
                  <a:schemeClr val="tx1"/>
                </a:solidFill>
              </a:rPr>
              <a:t>В </a:t>
            </a:r>
            <a:r>
              <a:rPr lang="ru-RU" sz="2400" b="1" i="1" dirty="0">
                <a:solidFill>
                  <a:schemeClr val="tx1"/>
                </a:solidFill>
              </a:rPr>
              <a:t>определите верное утверждение.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Равновесие в реакции А + Б </a:t>
            </a:r>
            <a:r>
              <a:rPr lang="ru-RU" sz="2400" dirty="0" smtClean="0">
                <a:solidFill>
                  <a:schemeClr val="tx1"/>
                </a:solidFill>
                <a:cs typeface="Times New Roman"/>
              </a:rPr>
              <a:t>↔</a:t>
            </a: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при понижении температуры смещается: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1) вправо, т.к. это эндотермическая реакция;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2) влево, т.к. это экзотермическая реакция;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3) вправо, т.к. это экзотермическая реакция;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4) влево, т.к. это эндотермическая реакция.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://him.1september.ru/2009/06/20-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438" y="3768679"/>
            <a:ext cx="3744416" cy="3068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65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6632"/>
            <a:ext cx="8686800" cy="648072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А8</a:t>
            </a:r>
            <a:r>
              <a:rPr lang="ru-RU" sz="2800" b="1" i="1" dirty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При изменении давления химическое равновесие не смещается в следующей реакции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1) СО (г.) + Сl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 (г.)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↔ </a:t>
            </a:r>
            <a:r>
              <a:rPr lang="ru-RU" sz="2800" dirty="0" smtClean="0">
                <a:solidFill>
                  <a:schemeClr val="tx1"/>
                </a:solidFill>
              </a:rPr>
              <a:t>СОСl</a:t>
            </a:r>
            <a:r>
              <a:rPr lang="ru-RU" sz="2800" baseline="-25000" dirty="0" smtClean="0">
                <a:solidFill>
                  <a:schemeClr val="tx1"/>
                </a:solidFill>
              </a:rPr>
              <a:t>2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(г.);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2) СО</a:t>
            </a:r>
            <a:r>
              <a:rPr lang="ru-RU" sz="2800" baseline="-25000" dirty="0">
                <a:solidFill>
                  <a:schemeClr val="tx1"/>
                </a:solidFill>
              </a:rPr>
              <a:t>2 </a:t>
            </a:r>
            <a:r>
              <a:rPr lang="ru-RU" sz="2800" dirty="0">
                <a:solidFill>
                  <a:schemeClr val="tx1"/>
                </a:solidFill>
              </a:rPr>
              <a:t>(г.) + С</a:t>
            </a:r>
            <a:r>
              <a:rPr lang="ru-RU" sz="2800" baseline="-250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/>
                <a:cs typeface="Times New Roman"/>
              </a:rPr>
              <a:t>↔</a:t>
            </a:r>
            <a:r>
              <a:rPr lang="ru-RU" sz="2800" dirty="0" smtClean="0">
                <a:solidFill>
                  <a:schemeClr val="tx1"/>
                </a:solidFill>
              </a:rPr>
              <a:t>2СО </a:t>
            </a:r>
            <a:r>
              <a:rPr lang="ru-RU" sz="2800" dirty="0">
                <a:solidFill>
                  <a:schemeClr val="tx1"/>
                </a:solidFill>
              </a:rPr>
              <a:t>(г.);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3) 2СО (г.) + О</a:t>
            </a:r>
            <a:r>
              <a:rPr lang="ru-RU" sz="2800" baseline="-25000" dirty="0">
                <a:solidFill>
                  <a:schemeClr val="tx1"/>
                </a:solidFill>
              </a:rPr>
              <a:t>2 </a:t>
            </a:r>
            <a:r>
              <a:rPr lang="ru-RU" sz="2800" dirty="0">
                <a:solidFill>
                  <a:schemeClr val="tx1"/>
                </a:solidFill>
              </a:rPr>
              <a:t>(г.) </a:t>
            </a:r>
            <a:r>
              <a:rPr lang="ru-RU" sz="2800" dirty="0">
                <a:solidFill>
                  <a:schemeClr val="tx1"/>
                </a:solidFill>
                <a:latin typeface="Times New Roman"/>
                <a:cs typeface="Times New Roman"/>
              </a:rPr>
              <a:t>↔</a:t>
            </a:r>
            <a:r>
              <a:rPr lang="ru-RU" sz="2800" dirty="0" smtClean="0">
                <a:solidFill>
                  <a:schemeClr val="tx1"/>
                </a:solidFill>
              </a:rPr>
              <a:t>2СО</a:t>
            </a:r>
            <a:r>
              <a:rPr lang="ru-RU" sz="2800" baseline="-25000" dirty="0" smtClean="0">
                <a:solidFill>
                  <a:schemeClr val="tx1"/>
                </a:solidFill>
              </a:rPr>
              <a:t>2 </a:t>
            </a:r>
            <a:r>
              <a:rPr lang="ru-RU" sz="2800" dirty="0">
                <a:solidFill>
                  <a:schemeClr val="tx1"/>
                </a:solidFill>
              </a:rPr>
              <a:t>(г.);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4) С + О</a:t>
            </a:r>
            <a:r>
              <a:rPr lang="ru-RU" sz="2800" baseline="-25000" dirty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 (г.) </a:t>
            </a:r>
            <a:r>
              <a:rPr lang="ru-RU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↔ </a:t>
            </a:r>
            <a:r>
              <a:rPr lang="ru-RU" sz="2800" dirty="0" smtClean="0">
                <a:solidFill>
                  <a:schemeClr val="tx1"/>
                </a:solidFill>
              </a:rPr>
              <a:t>СО</a:t>
            </a:r>
            <a:r>
              <a:rPr lang="ru-RU" sz="2800" baseline="-25000" dirty="0" smtClean="0">
                <a:solidFill>
                  <a:schemeClr val="tx1"/>
                </a:solidFill>
              </a:rPr>
              <a:t>2 </a:t>
            </a:r>
            <a:r>
              <a:rPr lang="ru-RU" sz="2800" dirty="0">
                <a:solidFill>
                  <a:schemeClr val="tx1"/>
                </a:solidFill>
              </a:rPr>
              <a:t>(г.).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А9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b="1" i="1" dirty="0">
                <a:solidFill>
                  <a:schemeClr val="tx1"/>
                </a:solidFill>
              </a:rPr>
              <a:t>При повышении давления химическое равновесие смещается в сторону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1) эндотермической реакции;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2) экзотермической реакции;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3) уменьшения объема реакционной смеси;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4) увеличения объема реакционной смеси. 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А10</a:t>
            </a:r>
            <a:r>
              <a:rPr lang="ru-RU" sz="2400" b="1" i="1" dirty="0">
                <a:solidFill>
                  <a:schemeClr val="tx1"/>
                </a:solidFill>
              </a:rPr>
              <a:t>.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b="1" i="1" dirty="0">
                <a:solidFill>
                  <a:schemeClr val="tx1"/>
                </a:solidFill>
              </a:rPr>
              <a:t>Введение катализатора в систему, находящуюся в состоянии динамического равновесия</a:t>
            </a:r>
            <a:r>
              <a:rPr lang="ru-RU" sz="2400" dirty="0">
                <a:solidFill>
                  <a:schemeClr val="tx1"/>
                </a:solidFill>
              </a:rPr>
              <a:t>: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1) увеличит скорость только прямой реакции;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2)</a:t>
            </a:r>
            <a:r>
              <a:rPr lang="ru-RU" sz="2400" baseline="300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увеличит </a:t>
            </a:r>
            <a:r>
              <a:rPr lang="ru-RU" sz="2400" dirty="0">
                <a:solidFill>
                  <a:schemeClr val="tx1"/>
                </a:solidFill>
              </a:rPr>
              <a:t>скорость только обратной реакции;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3) увеличит скорость как прямой, так и обратной реакции; 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4) не оказывает влияние на скорость ни прямой, ни обратной реакции.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0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tx1"/>
                </a:solidFill>
                <a:effectLst/>
              </a:rPr>
              <a:t>Ч а с т ь  B</a:t>
            </a:r>
            <a:endParaRPr lang="ru-RU" sz="3200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061720"/>
              </p:ext>
            </p:extLst>
          </p:nvPr>
        </p:nvGraphicFramePr>
        <p:xfrm>
          <a:off x="308452" y="1988840"/>
          <a:ext cx="8656035" cy="2918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0746"/>
                <a:gridCol w="4865289"/>
              </a:tblGrid>
              <a:tr h="567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</a:rPr>
                        <a:t>У р а в н е н и е  </a:t>
                      </a:r>
                      <a:b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</a:rPr>
                        <a:t>р е а к ц и й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</a:rPr>
                        <a:t>У с л о в и е  п р о т е к а н и я  </a:t>
                      </a:r>
                      <a:b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i="1" dirty="0" smtClean="0">
                          <a:solidFill>
                            <a:schemeClr val="tx1"/>
                          </a:solidFill>
                          <a:effectLst/>
                        </a:rPr>
                        <a:t>х и м и ч е с к о й  р е а к ц и </a:t>
                      </a:r>
                      <a:r>
                        <a:rPr lang="ru-RU" sz="2000" i="1" dirty="0" err="1" smtClean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2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) N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+ O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2NO;</a:t>
                      </a:r>
                      <a:b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) 2NO + O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 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2NO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b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) C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+ 3Cl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Cl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b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) 2SO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+ O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 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→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2SO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1) Невозможна ни при каких условиях;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2) при газовом разряде;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3) при облучении интенсивным УФ-светом;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4) в присутствии катализатора;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5) при комнатной температуре.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101514"/>
            <a:ext cx="8640960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В1. Установите соответствие между уравнениями реакций и условиями, при которых они возможны. </a:t>
            </a:r>
            <a:endParaRPr kumimoji="0" lang="ru-RU" alt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7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956171"/>
              </p:ext>
            </p:extLst>
          </p:nvPr>
        </p:nvGraphicFramePr>
        <p:xfrm>
          <a:off x="323528" y="1484784"/>
          <a:ext cx="8640960" cy="5021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6116"/>
                <a:gridCol w="5004844"/>
              </a:tblGrid>
              <a:tr h="667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У р а в н е н и е </a:t>
                      </a:r>
                      <a:b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р е а к ц и </a:t>
                      </a:r>
                      <a:r>
                        <a:rPr lang="ru-RU" sz="2000" i="1" dirty="0" err="1" smtClean="0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У с л о в и е  п р о т е к а н и я </a:t>
                      </a:r>
                      <a:b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i="1" dirty="0">
                          <a:solidFill>
                            <a:schemeClr val="tx1"/>
                          </a:solidFill>
                          <a:effectLst/>
                        </a:rPr>
                        <a:t>х и м и ч е с к о й  р е а к ц и </a:t>
                      </a:r>
                      <a:r>
                        <a:rPr lang="ru-RU" sz="2000" i="1" dirty="0" err="1">
                          <a:solidFill>
                            <a:schemeClr val="tx1"/>
                          </a:solidFill>
                          <a:effectLst/>
                        </a:rPr>
                        <a:t>и</a:t>
                      </a:r>
                      <a:endParaRPr lang="ru-RU" sz="18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7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а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) 2Na + Cl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= 2NaCl; </a:t>
                      </a:r>
                      <a:b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б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) 6CO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+ 6H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O = C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+ 6O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b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в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) CO + Cl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= COCl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;</a:t>
                      </a:r>
                      <a:b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) HCOOH = H</a:t>
                      </a:r>
                      <a:r>
                        <a:rPr lang="en-US" sz="2400" b="0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O + CO.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1) Необратимая химическая реакция, протекает при непосредственном контакте;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2) необратимая химическая реакция, протекает при нагревании в присутствии серной кислоты;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3) реакция невозможна;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4) обратимая химическая реакция, протекает при нагревании в присутствии катализатора;</a:t>
                      </a:r>
                      <a:b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5) необратимая в условиях фотосинтеза реакция, протекает в клетках растений.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260648"/>
            <a:ext cx="8640960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В2. Установите соответствие между уравнениями реакций и условиями, при которых они возможны. </a:t>
            </a:r>
            <a:endParaRPr kumimoji="0" lang="ru-RU" alt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4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1057</Words>
  <Application>Microsoft Office PowerPoint</Application>
  <PresentationFormat>Экран (4:3)</PresentationFormat>
  <Paragraphs>162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Обратимые реакции.  Химическое равновесие.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 а с т ь  B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Ответы к тесту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Обратимые реакции.  Химическое равновесие</dc:title>
  <dc:creator>Игорь</dc:creator>
  <cp:lastModifiedBy>Игорь</cp:lastModifiedBy>
  <cp:revision>6</cp:revision>
  <dcterms:created xsi:type="dcterms:W3CDTF">2014-03-27T15:35:18Z</dcterms:created>
  <dcterms:modified xsi:type="dcterms:W3CDTF">2014-03-29T08:21:07Z</dcterms:modified>
</cp:coreProperties>
</file>