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7" r:id="rId4"/>
    <p:sldId id="258" r:id="rId5"/>
    <p:sldId id="260" r:id="rId6"/>
    <p:sldId id="259" r:id="rId7"/>
    <p:sldId id="263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15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7A3A-9FC1-45AD-82CF-652C1F3CC0A0}" type="datetimeFigureOut">
              <a:rPr lang="ru-RU" smtClean="0"/>
              <a:t>27.03.2014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C934B-8236-48C3-ACAD-97E8CE49F0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7A3A-9FC1-45AD-82CF-652C1F3CC0A0}" type="datetimeFigureOut">
              <a:rPr lang="ru-RU" smtClean="0"/>
              <a:t>27.03.2014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C934B-8236-48C3-ACAD-97E8CE49F0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7A3A-9FC1-45AD-82CF-652C1F3CC0A0}" type="datetimeFigureOut">
              <a:rPr lang="ru-RU" smtClean="0"/>
              <a:t>27.03.2014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C934B-8236-48C3-ACAD-97E8CE49F0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7A3A-9FC1-45AD-82CF-652C1F3CC0A0}" type="datetimeFigureOut">
              <a:rPr lang="ru-RU" smtClean="0"/>
              <a:t>27.03.2014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C934B-8236-48C3-ACAD-97E8CE49F0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7A3A-9FC1-45AD-82CF-652C1F3CC0A0}" type="datetimeFigureOut">
              <a:rPr lang="ru-RU" smtClean="0"/>
              <a:t>27.03.2014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C934B-8236-48C3-ACAD-97E8CE49F0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7A3A-9FC1-45AD-82CF-652C1F3CC0A0}" type="datetimeFigureOut">
              <a:rPr lang="ru-RU" smtClean="0"/>
              <a:t>27.03.2014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C934B-8236-48C3-ACAD-97E8CE49F0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7A3A-9FC1-45AD-82CF-652C1F3CC0A0}" type="datetimeFigureOut">
              <a:rPr lang="ru-RU" smtClean="0"/>
              <a:t>27.03.2014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C934B-8236-48C3-ACAD-97E8CE49F0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7A3A-9FC1-45AD-82CF-652C1F3CC0A0}" type="datetimeFigureOut">
              <a:rPr lang="ru-RU" smtClean="0"/>
              <a:t>27.03.2014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C934B-8236-48C3-ACAD-97E8CE49F0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7A3A-9FC1-45AD-82CF-652C1F3CC0A0}" type="datetimeFigureOut">
              <a:rPr lang="ru-RU" smtClean="0"/>
              <a:t>27.03.2014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C934B-8236-48C3-ACAD-97E8CE49F0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7A3A-9FC1-45AD-82CF-652C1F3CC0A0}" type="datetimeFigureOut">
              <a:rPr lang="ru-RU" smtClean="0"/>
              <a:t>27.03.2014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C934B-8236-48C3-ACAD-97E8CE49F053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7A3A-9FC1-45AD-82CF-652C1F3CC0A0}" type="datetimeFigureOut">
              <a:rPr lang="ru-RU" smtClean="0"/>
              <a:t>27.03.2014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1EC934B-8236-48C3-ACAD-97E8CE49F053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51EC934B-8236-48C3-ACAD-97E8CE49F053}" type="slidenum">
              <a:rPr lang="ru-RU" smtClean="0"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E7487A3A-9FC1-45AD-82CF-652C1F3CC0A0}" type="datetimeFigureOut">
              <a:rPr lang="ru-RU" smtClean="0"/>
              <a:t>27.03.2014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20688"/>
            <a:ext cx="7543800" cy="3878287"/>
          </a:xfrm>
        </p:spPr>
        <p:txBody>
          <a:bodyPr/>
          <a:lstStyle/>
          <a:p>
            <a:pPr algn="ctr"/>
            <a:r>
              <a:rPr lang="ru-RU" b="1" dirty="0"/>
              <a:t>Тема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i="1" dirty="0" smtClean="0"/>
              <a:t>«</a:t>
            </a:r>
            <a:r>
              <a:rPr lang="ru-RU" b="1" i="1" dirty="0"/>
              <a:t>Химические реакции»</a:t>
            </a:r>
            <a:r>
              <a:rPr lang="ru-RU" b="1" dirty="0"/>
              <a:t>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87570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064896" cy="706090"/>
          </a:xfrm>
          <a:ln>
            <a:solidFill>
              <a:srgbClr val="FFC000"/>
            </a:solidFill>
          </a:ln>
        </p:spPr>
        <p:txBody>
          <a:bodyPr/>
          <a:lstStyle/>
          <a:p>
            <a:pPr algn="ctr"/>
            <a:r>
              <a:rPr lang="ru-RU" sz="3600" b="1" i="1" dirty="0"/>
              <a:t>Часть </a:t>
            </a:r>
            <a:r>
              <a:rPr lang="ru-RU" sz="3600" b="1" i="1" dirty="0" smtClean="0"/>
              <a:t>А</a:t>
            </a:r>
            <a:endParaRPr lang="ru-RU" sz="3600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908720"/>
            <a:ext cx="8064896" cy="5832648"/>
          </a:xfrm>
          <a:ln>
            <a:solidFill>
              <a:srgbClr val="FFC000"/>
            </a:solidFill>
          </a:ln>
        </p:spPr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ru-RU" b="1" i="1" dirty="0"/>
              <a:t>1. Взаимодействие гидроксида натрия с ортофосфорной кислотой относится к реакциям</a:t>
            </a:r>
            <a:endParaRPr lang="ru-RU" i="1" dirty="0"/>
          </a:p>
          <a:p>
            <a:pPr marL="114300" indent="0">
              <a:buNone/>
            </a:pPr>
            <a:r>
              <a:rPr lang="ru-RU" dirty="0"/>
              <a:t>а) замещения; б) обмена; в) присоединения; г) разложения.</a:t>
            </a:r>
          </a:p>
          <a:p>
            <a:pPr marL="114300" indent="0">
              <a:buNone/>
            </a:pPr>
            <a:r>
              <a:rPr lang="ru-RU" b="1" i="1" dirty="0"/>
              <a:t>2. Реакция, уравнение которой</a:t>
            </a:r>
            <a:r>
              <a:rPr lang="ru-RU" i="1" dirty="0"/>
              <a:t> </a:t>
            </a:r>
            <a:r>
              <a:rPr lang="ru-RU" b="1" i="1" dirty="0"/>
              <a:t>2Na + 2H</a:t>
            </a:r>
            <a:r>
              <a:rPr lang="ru-RU" b="1" i="1" baseline="-25000" dirty="0"/>
              <a:t>2</a:t>
            </a:r>
            <a:r>
              <a:rPr lang="ru-RU" b="1" i="1" dirty="0"/>
              <a:t>O = 2NaOH + H</a:t>
            </a:r>
            <a:r>
              <a:rPr lang="ru-RU" b="1" i="1" baseline="-25000" dirty="0"/>
              <a:t>2</a:t>
            </a:r>
            <a:r>
              <a:rPr lang="ru-RU" b="1" i="1" dirty="0"/>
              <a:t> + Q,</a:t>
            </a:r>
            <a:r>
              <a:rPr lang="ru-RU" i="1" dirty="0"/>
              <a:t> </a:t>
            </a:r>
            <a:r>
              <a:rPr lang="ru-RU" b="1" i="1" dirty="0"/>
              <a:t>относится к реакциям:</a:t>
            </a:r>
            <a:endParaRPr lang="ru-RU" i="1" dirty="0"/>
          </a:p>
          <a:p>
            <a:pPr marL="114300" indent="0">
              <a:buNone/>
            </a:pPr>
            <a:r>
              <a:rPr lang="ru-RU" dirty="0"/>
              <a:t>а) замещения, экзотермическим; </a:t>
            </a:r>
            <a:endParaRPr lang="ru-RU" dirty="0" smtClean="0"/>
          </a:p>
          <a:p>
            <a:pPr marL="114300" indent="0">
              <a:buNone/>
            </a:pPr>
            <a:r>
              <a:rPr lang="ru-RU" dirty="0" smtClean="0"/>
              <a:t>в</a:t>
            </a:r>
            <a:r>
              <a:rPr lang="ru-RU" dirty="0"/>
              <a:t>) соединения, эндотермическим; </a:t>
            </a:r>
          </a:p>
          <a:p>
            <a:pPr marL="114300" indent="0">
              <a:buNone/>
            </a:pPr>
            <a:r>
              <a:rPr lang="ru-RU" dirty="0"/>
              <a:t>б) разложения, экзотермическим; </a:t>
            </a:r>
            <a:endParaRPr lang="ru-RU" dirty="0" smtClean="0"/>
          </a:p>
          <a:p>
            <a:pPr marL="114300" indent="0">
              <a:buNone/>
            </a:pPr>
            <a:r>
              <a:rPr lang="ru-RU" dirty="0" smtClean="0"/>
              <a:t>г</a:t>
            </a:r>
            <a:r>
              <a:rPr lang="ru-RU" dirty="0"/>
              <a:t>) обмена, эндотермическим.</a:t>
            </a:r>
          </a:p>
          <a:p>
            <a:pPr marL="114300" indent="0">
              <a:buNone/>
            </a:pPr>
            <a:r>
              <a:rPr lang="ru-RU" b="1" i="1" dirty="0"/>
              <a:t>3. Сокращенное ионное уравнение Са</a:t>
            </a:r>
            <a:r>
              <a:rPr lang="ru-RU" b="1" i="1" baseline="30000" dirty="0"/>
              <a:t>2+</a:t>
            </a:r>
            <a:r>
              <a:rPr lang="ru-RU" b="1" i="1" dirty="0"/>
              <a:t> + СО</a:t>
            </a:r>
            <a:r>
              <a:rPr lang="ru-RU" b="1" i="1" baseline="-25000" dirty="0"/>
              <a:t>3</a:t>
            </a:r>
            <a:r>
              <a:rPr lang="ru-RU" b="1" i="1" baseline="30000" dirty="0"/>
              <a:t>2-</a:t>
            </a:r>
            <a:r>
              <a:rPr lang="ru-RU" b="1" i="1" dirty="0"/>
              <a:t> = СаСО</a:t>
            </a:r>
            <a:r>
              <a:rPr lang="ru-RU" b="1" i="1" baseline="-25000" dirty="0"/>
              <a:t>3 </a:t>
            </a:r>
            <a:r>
              <a:rPr lang="ru-RU" b="1" i="1" dirty="0"/>
              <a:t>соответствует взаимодействию</a:t>
            </a:r>
          </a:p>
          <a:p>
            <a:pPr marL="114300" indent="0">
              <a:buNone/>
            </a:pPr>
            <a:r>
              <a:rPr lang="ru-RU" dirty="0"/>
              <a:t>а) хлорида кальция и карбоната натрия;</a:t>
            </a:r>
          </a:p>
          <a:p>
            <a:pPr marL="114300" indent="0">
              <a:buNone/>
            </a:pPr>
            <a:r>
              <a:rPr lang="ru-RU" dirty="0"/>
              <a:t>б) сульфида кальция и углекислого газа;</a:t>
            </a:r>
          </a:p>
          <a:p>
            <a:pPr marL="114300" indent="0">
              <a:buNone/>
            </a:pPr>
            <a:r>
              <a:rPr lang="ru-RU" dirty="0"/>
              <a:t>в) гидроксида кальция и углекислого газа;</a:t>
            </a:r>
          </a:p>
          <a:p>
            <a:pPr marL="114300" indent="0">
              <a:buNone/>
            </a:pPr>
            <a:r>
              <a:rPr lang="ru-RU" dirty="0"/>
              <a:t>г) </a:t>
            </a:r>
            <a:r>
              <a:rPr lang="ru-RU" dirty="0" err="1"/>
              <a:t>ортофосфата</a:t>
            </a:r>
            <a:r>
              <a:rPr lang="ru-RU" dirty="0"/>
              <a:t> кальция и карбоната калия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619975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88640"/>
            <a:ext cx="8064896" cy="6552728"/>
          </a:xfrm>
          <a:ln>
            <a:solidFill>
              <a:srgbClr val="FFC000"/>
            </a:solidFill>
          </a:ln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ru-RU" b="1" i="1" dirty="0"/>
              <a:t>4. В соответствии с термохимическим уравнением реакции </a:t>
            </a:r>
            <a:r>
              <a:rPr lang="ru-RU" b="1" i="1" dirty="0" smtClean="0"/>
              <a:t> </a:t>
            </a:r>
            <a:r>
              <a:rPr lang="ru-RU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2СО</a:t>
            </a:r>
            <a:r>
              <a:rPr lang="ru-RU" b="1" i="1" baseline="-25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(г</a:t>
            </a:r>
            <a:r>
              <a:rPr lang="ru-RU" b="1" i="1" baseline="-25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ru-RU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СО</a:t>
            </a:r>
            <a:r>
              <a:rPr lang="ru-RU" b="1" i="1" baseline="-25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2(г)</a:t>
            </a:r>
            <a:r>
              <a:rPr lang="ru-RU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+ С</a:t>
            </a:r>
            <a:r>
              <a:rPr lang="ru-RU" b="1" i="1" baseline="-25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(т) </a:t>
            </a:r>
            <a:r>
              <a:rPr lang="ru-RU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173 кДж</a:t>
            </a:r>
            <a:r>
              <a:rPr lang="ru-RU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i="1" dirty="0"/>
              <a:t>выделилось 1730 кДж теплоты. Объем оксида углерода (II), вступившего в реакцию, равен:</a:t>
            </a:r>
            <a:endParaRPr lang="ru-RU" i="1" dirty="0"/>
          </a:p>
          <a:p>
            <a:pPr marL="114300" indent="0">
              <a:buNone/>
            </a:pPr>
            <a:r>
              <a:rPr lang="ru-RU" dirty="0"/>
              <a:t>а) 112л </a:t>
            </a:r>
            <a:r>
              <a:rPr lang="ru-RU" dirty="0" smtClean="0"/>
              <a:t>             б</a:t>
            </a:r>
            <a:r>
              <a:rPr lang="ru-RU" dirty="0"/>
              <a:t>) 224л </a:t>
            </a:r>
            <a:r>
              <a:rPr lang="ru-RU" dirty="0" smtClean="0"/>
              <a:t>            в</a:t>
            </a:r>
            <a:r>
              <a:rPr lang="ru-RU" dirty="0"/>
              <a:t>) 336л </a:t>
            </a:r>
            <a:r>
              <a:rPr lang="ru-RU" dirty="0" smtClean="0"/>
              <a:t>                г</a:t>
            </a:r>
            <a:r>
              <a:rPr lang="ru-RU" dirty="0"/>
              <a:t>) 448л.</a:t>
            </a:r>
          </a:p>
          <a:p>
            <a:pPr marL="114300" indent="0">
              <a:buNone/>
            </a:pPr>
            <a:r>
              <a:rPr lang="ru-RU" b="1" i="1" dirty="0"/>
              <a:t>5. Скорость прямой реакции</a:t>
            </a:r>
            <a:r>
              <a:rPr lang="ru-RU" i="1" dirty="0"/>
              <a:t> </a:t>
            </a:r>
            <a:r>
              <a:rPr lang="ru-RU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ru-RU" b="1" i="1" baseline="-25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ru-RU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+ 3H</a:t>
            </a:r>
            <a:r>
              <a:rPr lang="ru-RU" b="1" i="1" baseline="-25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ru-RU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2NH</a:t>
            </a:r>
            <a:r>
              <a:rPr lang="ru-RU" b="1" i="1" baseline="-25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ru-RU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+ Q</a:t>
            </a:r>
            <a:r>
              <a:rPr lang="ru-RU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i="1" dirty="0"/>
              <a:t>возрастает при:</a:t>
            </a:r>
            <a:endParaRPr lang="ru-RU" i="1" dirty="0"/>
          </a:p>
          <a:p>
            <a:pPr marL="114300" indent="0">
              <a:buNone/>
            </a:pPr>
            <a:r>
              <a:rPr lang="ru-RU" dirty="0"/>
              <a:t>а) увеличении концентрации азота; </a:t>
            </a:r>
            <a:endParaRPr lang="ru-RU" dirty="0" smtClean="0"/>
          </a:p>
          <a:p>
            <a:pPr marL="114300" indent="0">
              <a:buNone/>
            </a:pPr>
            <a:r>
              <a:rPr lang="ru-RU" dirty="0" smtClean="0"/>
              <a:t>в</a:t>
            </a:r>
            <a:r>
              <a:rPr lang="ru-RU" dirty="0"/>
              <a:t>) увеличении концентрации аммиака; </a:t>
            </a:r>
          </a:p>
          <a:p>
            <a:pPr marL="114300" indent="0">
              <a:buNone/>
            </a:pPr>
            <a:r>
              <a:rPr lang="ru-RU" dirty="0"/>
              <a:t>б) уменьшении концентрации азота; </a:t>
            </a:r>
            <a:endParaRPr lang="ru-RU" dirty="0" smtClean="0"/>
          </a:p>
          <a:p>
            <a:pPr marL="114300" indent="0">
              <a:buNone/>
            </a:pPr>
            <a:r>
              <a:rPr lang="ru-RU" dirty="0" smtClean="0"/>
              <a:t>г</a:t>
            </a:r>
            <a:r>
              <a:rPr lang="ru-RU" dirty="0"/>
              <a:t>) уменьшении концентрации аммиака.</a:t>
            </a:r>
          </a:p>
          <a:p>
            <a:pPr marL="114300" indent="0">
              <a:buNone/>
            </a:pPr>
            <a:r>
              <a:rPr lang="ru-RU" b="1" i="1" dirty="0"/>
              <a:t>6. Для увеличения скорости реакции железа с соляной кислотой следует:</a:t>
            </a:r>
            <a:endParaRPr lang="ru-RU" i="1" dirty="0"/>
          </a:p>
          <a:p>
            <a:pPr marL="114300" indent="0">
              <a:buNone/>
            </a:pPr>
            <a:r>
              <a:rPr lang="ru-RU" dirty="0"/>
              <a:t>а) добавить ингибитор; </a:t>
            </a:r>
            <a:endParaRPr lang="ru-RU" dirty="0" smtClean="0"/>
          </a:p>
          <a:p>
            <a:pPr marL="114300" indent="0">
              <a:buNone/>
            </a:pPr>
            <a:r>
              <a:rPr lang="ru-RU" dirty="0" smtClean="0"/>
              <a:t>б</a:t>
            </a:r>
            <a:r>
              <a:rPr lang="ru-RU" dirty="0"/>
              <a:t>) понизить температуру; </a:t>
            </a:r>
            <a:endParaRPr lang="ru-RU" dirty="0" smtClean="0"/>
          </a:p>
          <a:p>
            <a:pPr marL="114300" indent="0">
              <a:buNone/>
            </a:pPr>
            <a:r>
              <a:rPr lang="ru-RU" dirty="0" smtClean="0"/>
              <a:t>в</a:t>
            </a:r>
            <a:r>
              <a:rPr lang="ru-RU" dirty="0"/>
              <a:t>) повысить давление; </a:t>
            </a:r>
          </a:p>
          <a:p>
            <a:pPr marL="114300" indent="0">
              <a:buNone/>
            </a:pPr>
            <a:r>
              <a:rPr lang="ru-RU" dirty="0" smtClean="0"/>
              <a:t>г</a:t>
            </a:r>
            <a:r>
              <a:rPr lang="ru-RU" dirty="0"/>
              <a:t>) увеличить концентрацию </a:t>
            </a:r>
            <a:r>
              <a:rPr lang="ru-RU" dirty="0" err="1"/>
              <a:t>HCl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326520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88640"/>
            <a:ext cx="8064896" cy="6552728"/>
          </a:xfrm>
          <a:ln>
            <a:solidFill>
              <a:srgbClr val="FFC000"/>
            </a:solidFill>
          </a:ln>
        </p:spPr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ru-RU" b="1" i="1" dirty="0"/>
              <a:t>7. Химическое равновесие в системе</a:t>
            </a:r>
            <a:r>
              <a:rPr lang="ru-RU" i="1" dirty="0"/>
              <a:t> </a:t>
            </a:r>
            <a:r>
              <a:rPr lang="ru-RU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</a:t>
            </a:r>
            <a:r>
              <a:rPr lang="ru-RU" b="1" i="1" baseline="-25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(г)</a:t>
            </a:r>
            <a:r>
              <a:rPr lang="ru-RU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+ 2Н</a:t>
            </a:r>
            <a:r>
              <a:rPr lang="ru-RU" b="1" i="1" baseline="-25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2(г)</a:t>
            </a:r>
            <a:r>
              <a:rPr lang="ru-RU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СН</a:t>
            </a:r>
            <a:r>
              <a:rPr lang="ru-RU" b="1" i="1" baseline="-25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ru-RU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ОН</a:t>
            </a:r>
            <a:r>
              <a:rPr lang="ru-RU" b="1" i="1" baseline="-25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(г)</a:t>
            </a:r>
            <a:r>
              <a:rPr lang="ru-RU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+ Q</a:t>
            </a:r>
            <a:r>
              <a:rPr lang="ru-RU" i="1" dirty="0"/>
              <a:t> </a:t>
            </a:r>
            <a:r>
              <a:rPr lang="ru-RU" b="1" i="1" dirty="0"/>
              <a:t>сместится в сторону прямой реакции при:</a:t>
            </a:r>
            <a:endParaRPr lang="ru-RU" i="1" dirty="0"/>
          </a:p>
          <a:p>
            <a:pPr marL="114300" indent="0">
              <a:buNone/>
            </a:pPr>
            <a:r>
              <a:rPr lang="ru-RU" dirty="0"/>
              <a:t>а) понижении температуры; </a:t>
            </a:r>
            <a:endParaRPr lang="ru-RU" dirty="0" smtClean="0"/>
          </a:p>
          <a:p>
            <a:pPr marL="114300" indent="0">
              <a:buNone/>
            </a:pPr>
            <a:r>
              <a:rPr lang="ru-RU" dirty="0" smtClean="0"/>
              <a:t>б</a:t>
            </a:r>
            <a:r>
              <a:rPr lang="ru-RU" dirty="0"/>
              <a:t>) понижении концентрации СО; </a:t>
            </a:r>
            <a:endParaRPr lang="ru-RU" dirty="0" smtClean="0"/>
          </a:p>
          <a:p>
            <a:pPr marL="114300" indent="0">
              <a:buNone/>
            </a:pPr>
            <a:r>
              <a:rPr lang="ru-RU" dirty="0" smtClean="0"/>
              <a:t>в</a:t>
            </a:r>
            <a:r>
              <a:rPr lang="ru-RU" dirty="0"/>
              <a:t>) повышении концентрации СН</a:t>
            </a:r>
            <a:r>
              <a:rPr lang="ru-RU" baseline="-25000" dirty="0"/>
              <a:t>3</a:t>
            </a:r>
            <a:r>
              <a:rPr lang="ru-RU" dirty="0"/>
              <a:t>ОН; </a:t>
            </a:r>
          </a:p>
          <a:p>
            <a:pPr marL="114300" indent="0">
              <a:buNone/>
            </a:pPr>
            <a:r>
              <a:rPr lang="ru-RU" dirty="0" smtClean="0"/>
              <a:t>г</a:t>
            </a:r>
            <a:r>
              <a:rPr lang="ru-RU" dirty="0"/>
              <a:t>) повышении температуры.</a:t>
            </a:r>
          </a:p>
          <a:p>
            <a:pPr marL="114300" indent="0">
              <a:buNone/>
            </a:pPr>
            <a:r>
              <a:rPr lang="ru-RU" b="1" i="1" dirty="0"/>
              <a:t>8. На состояние динамического равновесия в системе</a:t>
            </a:r>
            <a:r>
              <a:rPr lang="ru-RU" i="1" dirty="0"/>
              <a:t> </a:t>
            </a:r>
            <a:endParaRPr lang="ru-RU" i="1" dirty="0" smtClean="0"/>
          </a:p>
          <a:p>
            <a:pPr marL="114300" indent="0">
              <a:buNone/>
            </a:pPr>
            <a:r>
              <a:rPr lang="ru-RU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2SO</a:t>
            </a:r>
            <a:r>
              <a:rPr lang="ru-RU" b="1" i="1" baseline="-25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ru-RU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 O</a:t>
            </a:r>
            <a:r>
              <a:rPr lang="ru-RU" b="1" i="1" baseline="-25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ru-RU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2SO</a:t>
            </a:r>
            <a:r>
              <a:rPr lang="ru-RU" b="1" i="1" baseline="-25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ru-RU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+Q </a:t>
            </a:r>
            <a:r>
              <a:rPr lang="ru-RU" b="1" i="1" dirty="0"/>
              <a:t>не влияет:</a:t>
            </a:r>
            <a:endParaRPr lang="ru-RU" i="1" dirty="0"/>
          </a:p>
          <a:p>
            <a:pPr marL="114300" indent="0">
              <a:buNone/>
            </a:pPr>
            <a:r>
              <a:rPr lang="ru-RU" dirty="0"/>
              <a:t>а) катализатор; </a:t>
            </a:r>
          </a:p>
          <a:p>
            <a:pPr marL="114300" indent="0">
              <a:buNone/>
            </a:pPr>
            <a:r>
              <a:rPr lang="ru-RU" dirty="0"/>
              <a:t>б) изменение </a:t>
            </a:r>
            <a:r>
              <a:rPr lang="ru-RU" dirty="0" smtClean="0"/>
              <a:t>концентрации;</a:t>
            </a:r>
          </a:p>
          <a:p>
            <a:pPr marL="114300" indent="0">
              <a:buNone/>
            </a:pPr>
            <a:r>
              <a:rPr lang="ru-RU" dirty="0" smtClean="0"/>
              <a:t> </a:t>
            </a:r>
            <a:r>
              <a:rPr lang="ru-RU" dirty="0"/>
              <a:t>в) изменение температуры; </a:t>
            </a:r>
            <a:endParaRPr lang="ru-RU" dirty="0" smtClean="0"/>
          </a:p>
          <a:p>
            <a:pPr marL="114300" indent="0">
              <a:buNone/>
            </a:pPr>
            <a:r>
              <a:rPr lang="ru-RU" dirty="0" smtClean="0"/>
              <a:t>г</a:t>
            </a:r>
            <a:r>
              <a:rPr lang="ru-RU" dirty="0"/>
              <a:t>) изменение </a:t>
            </a:r>
            <a:r>
              <a:rPr lang="ru-RU" dirty="0" smtClean="0"/>
              <a:t>давления исходных </a:t>
            </a:r>
            <a:r>
              <a:rPr lang="ru-RU" dirty="0"/>
              <a:t>веществ; </a:t>
            </a:r>
          </a:p>
          <a:p>
            <a:pPr marL="114300" indent="0">
              <a:buNone/>
            </a:pPr>
            <a:r>
              <a:rPr lang="ru-RU" b="1" i="1" dirty="0"/>
              <a:t>9. Какая из солей не подвергается гидролизу?</a:t>
            </a:r>
            <a:endParaRPr lang="ru-RU" i="1" dirty="0"/>
          </a:p>
          <a:p>
            <a:pPr marL="114300" indent="0">
              <a:buNone/>
            </a:pPr>
            <a:r>
              <a:rPr lang="ru-RU" dirty="0"/>
              <a:t>а) </a:t>
            </a:r>
            <a:r>
              <a:rPr lang="ru-RU" dirty="0" err="1"/>
              <a:t>КCl</a:t>
            </a:r>
            <a:r>
              <a:rPr lang="ru-RU" dirty="0"/>
              <a:t> </a:t>
            </a:r>
            <a:r>
              <a:rPr lang="ru-RU" dirty="0"/>
              <a:t> </a:t>
            </a:r>
            <a:r>
              <a:rPr lang="ru-RU" dirty="0" smtClean="0"/>
              <a:t>          б</a:t>
            </a:r>
            <a:r>
              <a:rPr lang="ru-RU" dirty="0"/>
              <a:t>) K</a:t>
            </a:r>
            <a:r>
              <a:rPr lang="ru-RU" baseline="-25000" dirty="0"/>
              <a:t>2</a:t>
            </a:r>
            <a:r>
              <a:rPr lang="ru-RU" dirty="0"/>
              <a:t>CO</a:t>
            </a:r>
            <a:r>
              <a:rPr lang="ru-RU" baseline="-25000" dirty="0"/>
              <a:t>3</a:t>
            </a:r>
            <a:r>
              <a:rPr lang="ru-RU" dirty="0"/>
              <a:t> </a:t>
            </a:r>
            <a:r>
              <a:rPr lang="ru-RU" dirty="0" smtClean="0"/>
              <a:t>             в</a:t>
            </a:r>
            <a:r>
              <a:rPr lang="ru-RU" dirty="0"/>
              <a:t>) FeCl</a:t>
            </a:r>
            <a:r>
              <a:rPr lang="ru-RU" baseline="-25000" dirty="0"/>
              <a:t>2 </a:t>
            </a:r>
            <a:r>
              <a:rPr lang="ru-RU" baseline="-25000" dirty="0"/>
              <a:t> </a:t>
            </a:r>
            <a:r>
              <a:rPr lang="ru-RU" dirty="0" smtClean="0"/>
              <a:t>                г) ZnSO</a:t>
            </a:r>
            <a:r>
              <a:rPr lang="ru-RU" baseline="-25000" dirty="0" smtClean="0"/>
              <a:t>4</a:t>
            </a:r>
            <a:r>
              <a:rPr lang="ru-RU" baseline="-25000" dirty="0"/>
              <a:t>.</a:t>
            </a:r>
            <a:endParaRPr lang="ru-RU" dirty="0"/>
          </a:p>
          <a:p>
            <a:pPr marL="114300" indent="0">
              <a:buNone/>
            </a:pPr>
            <a:r>
              <a:rPr lang="ru-RU" b="1" i="1" dirty="0"/>
              <a:t>10. Щелочную среду имеет раствор</a:t>
            </a:r>
            <a:endParaRPr lang="ru-RU" i="1" dirty="0"/>
          </a:p>
          <a:p>
            <a:pPr marL="114300" indent="0">
              <a:buNone/>
            </a:pPr>
            <a:r>
              <a:rPr lang="ru-RU" dirty="0"/>
              <a:t>а) ацетата натрия; </a:t>
            </a:r>
            <a:r>
              <a:rPr lang="ru-RU" dirty="0" smtClean="0"/>
              <a:t>                б</a:t>
            </a:r>
            <a:r>
              <a:rPr lang="ru-RU" dirty="0"/>
              <a:t>) нитрата алюминия; </a:t>
            </a:r>
            <a:endParaRPr lang="ru-RU" dirty="0" smtClean="0"/>
          </a:p>
          <a:p>
            <a:pPr marL="114300" indent="0">
              <a:buNone/>
            </a:pPr>
            <a:r>
              <a:rPr lang="ru-RU" dirty="0" smtClean="0"/>
              <a:t>в</a:t>
            </a:r>
            <a:r>
              <a:rPr lang="ru-RU" dirty="0"/>
              <a:t>) нитрата бария; </a:t>
            </a:r>
            <a:r>
              <a:rPr lang="ru-RU" dirty="0" smtClean="0"/>
              <a:t>                  г</a:t>
            </a:r>
            <a:r>
              <a:rPr lang="ru-RU" dirty="0"/>
              <a:t>) сульфата железа (III).</a:t>
            </a:r>
          </a:p>
          <a:p>
            <a:pPr marL="11430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197353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7992888" cy="634082"/>
          </a:xfrm>
          <a:ln>
            <a:solidFill>
              <a:srgbClr val="FFC000"/>
            </a:solidFill>
          </a:ln>
        </p:spPr>
        <p:txBody>
          <a:bodyPr/>
          <a:lstStyle/>
          <a:p>
            <a:pPr algn="ctr"/>
            <a:r>
              <a:rPr lang="ru-RU" sz="3600" b="1" i="1" dirty="0"/>
              <a:t>Часть </a:t>
            </a:r>
            <a:r>
              <a:rPr lang="ru-RU" sz="3600" b="1" i="1" dirty="0" smtClean="0"/>
              <a:t>В</a:t>
            </a:r>
            <a:endParaRPr lang="ru-RU" sz="3600" i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8920176"/>
              </p:ext>
            </p:extLst>
          </p:nvPr>
        </p:nvGraphicFramePr>
        <p:xfrm>
          <a:off x="238519" y="1772816"/>
          <a:ext cx="7992888" cy="25069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96444"/>
                <a:gridCol w="3996444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Название соли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2000" b="0">
                          <a:solidFill>
                            <a:schemeClr val="tx1"/>
                          </a:solidFill>
                          <a:effectLst/>
                        </a:rPr>
                        <a:t>Среда раствора</a:t>
                      </a:r>
                      <a:endParaRPr lang="ru-RU" sz="20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720"/>
                        </a:spcBef>
                        <a:spcAft>
                          <a:spcPts val="144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1. Сульфат натрия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720"/>
                        </a:spcBef>
                        <a:spcAft>
                          <a:spcPts val="144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2. Сульфид калия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720"/>
                        </a:spcBef>
                        <a:spcAft>
                          <a:spcPts val="144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3. Хлорид цинка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720"/>
                        </a:spcBef>
                        <a:spcAft>
                          <a:spcPts val="144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4. Нитрат алюминия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720"/>
                        </a:spcBef>
                        <a:spcAft>
                          <a:spcPts val="144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а) нейтральная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720"/>
                        </a:spcBef>
                        <a:spcAft>
                          <a:spcPts val="144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б) кислотная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720"/>
                        </a:spcBef>
                        <a:spcAft>
                          <a:spcPts val="144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в) щелочная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38519" y="980728"/>
            <a:ext cx="7992888" cy="984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1" i="1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11. Установите соответствие между названием соли и средой ее водного раствора</a:t>
            </a:r>
            <a:endParaRPr kumimoji="0" lang="ru-RU" altLang="ru-RU" sz="2000" b="1" i="1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21438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5074345"/>
              </p:ext>
            </p:extLst>
          </p:nvPr>
        </p:nvGraphicFramePr>
        <p:xfrm>
          <a:off x="179512" y="1340768"/>
          <a:ext cx="8064896" cy="41452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32448"/>
                <a:gridCol w="4032448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Реагирующие вещества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2000" b="0">
                          <a:solidFill>
                            <a:schemeClr val="tx1"/>
                          </a:solidFill>
                          <a:effectLst/>
                        </a:rPr>
                        <a:t>Сокращенные ионные уравнения</a:t>
                      </a:r>
                      <a:endParaRPr lang="ru-RU" sz="20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</a:rPr>
                        <a:t>1. Na</a:t>
                      </a:r>
                      <a:r>
                        <a:rPr lang="en-US" sz="2000" b="0" baseline="-250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</a:rPr>
                        <a:t>PO</a:t>
                      </a:r>
                      <a:r>
                        <a:rPr lang="en-US" sz="2000" b="0" baseline="-25000" dirty="0">
                          <a:solidFill>
                            <a:schemeClr val="tx1"/>
                          </a:solidFill>
                          <a:effectLst/>
                        </a:rPr>
                        <a:t>4 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и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</a:rPr>
                        <a:t> MgCl</a:t>
                      </a:r>
                      <a:r>
                        <a:rPr lang="en-US" sz="2000" b="0" baseline="-250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</a:rPr>
                        <a:t>2. AgNO</a:t>
                      </a:r>
                      <a:r>
                        <a:rPr lang="en-US" sz="2000" b="0" baseline="-250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и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  <a:effectLst/>
                        </a:rPr>
                        <a:t>NaBr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</a:rPr>
                        <a:t>3. Al</a:t>
                      </a:r>
                      <a:r>
                        <a:rPr lang="en-US" sz="2000" b="0" baseline="-250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</a:rPr>
                        <a:t>(SO</a:t>
                      </a:r>
                      <a:r>
                        <a:rPr lang="en-US" sz="2000" b="0" baseline="-2500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r>
                        <a:rPr lang="en-US" sz="2000" b="0" baseline="-250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и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</a:rPr>
                        <a:t> BaCl</a:t>
                      </a:r>
                      <a:r>
                        <a:rPr lang="en-US" sz="2000" b="0" baseline="-250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</a:rPr>
                        <a:t>4. H</a:t>
                      </a:r>
                      <a:r>
                        <a:rPr lang="en-US" sz="2000" b="0" baseline="-250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</a:rPr>
                        <a:t>SO</a:t>
                      </a:r>
                      <a:r>
                        <a:rPr lang="en-US" sz="2000" b="0" baseline="-2500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и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  <a:effectLst/>
                        </a:rPr>
                        <a:t>NaOH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а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</a:rPr>
                        <a:t>) Ag</a:t>
                      </a:r>
                      <a:r>
                        <a:rPr lang="en-US" sz="2000" b="0" baseline="30000" dirty="0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</a:rPr>
                        <a:t> + Br</a:t>
                      </a:r>
                      <a:r>
                        <a:rPr lang="en-US" sz="2000" b="0" baseline="3000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</a:rPr>
                        <a:t> = 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  <a:effectLst/>
                        </a:rPr>
                        <a:t>AgBr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б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</a:rPr>
                        <a:t>) H</a:t>
                      </a:r>
                      <a:r>
                        <a:rPr lang="en-US" sz="2000" b="0" baseline="30000" dirty="0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</a:rPr>
                        <a:t> + OH</a:t>
                      </a:r>
                      <a:r>
                        <a:rPr lang="en-US" sz="2000" b="0" baseline="30000" dirty="0">
                          <a:solidFill>
                            <a:schemeClr val="tx1"/>
                          </a:solidFill>
                          <a:effectLst/>
                        </a:rPr>
                        <a:t>- 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</a:rPr>
                        <a:t>= H</a:t>
                      </a:r>
                      <a:r>
                        <a:rPr lang="en-US" sz="2000" b="0" baseline="-250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</a:rPr>
                        <a:t>O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в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</a:rPr>
                        <a:t>) Al</a:t>
                      </a:r>
                      <a:r>
                        <a:rPr lang="en-US" sz="2000" b="0" baseline="30000" dirty="0">
                          <a:solidFill>
                            <a:schemeClr val="tx1"/>
                          </a:solidFill>
                          <a:effectLst/>
                        </a:rPr>
                        <a:t>3+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</a:rPr>
                        <a:t> + 3Cl</a:t>
                      </a:r>
                      <a:r>
                        <a:rPr lang="en-US" sz="2000" b="0" baseline="3000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</a:rPr>
                        <a:t> = FlCl</a:t>
                      </a:r>
                      <a:r>
                        <a:rPr lang="en-US" sz="2000" b="0" baseline="-250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г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</a:rPr>
                        <a:t>) Ba</a:t>
                      </a:r>
                      <a:r>
                        <a:rPr lang="en-US" sz="2000" b="0" baseline="30000" dirty="0">
                          <a:solidFill>
                            <a:schemeClr val="tx1"/>
                          </a:solidFill>
                          <a:effectLst/>
                        </a:rPr>
                        <a:t>2+ 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</a:rPr>
                        <a:t>+ SO</a:t>
                      </a:r>
                      <a:r>
                        <a:rPr lang="en-US" sz="2000" b="0" baseline="-2500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r>
                        <a:rPr lang="en-US" sz="2000" b="0" baseline="30000" dirty="0">
                          <a:solidFill>
                            <a:schemeClr val="tx1"/>
                          </a:solidFill>
                          <a:effectLst/>
                        </a:rPr>
                        <a:t>2-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</a:rPr>
                        <a:t> = BaSO</a:t>
                      </a:r>
                      <a:r>
                        <a:rPr lang="en-US" sz="2000" b="0" baseline="-2500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д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</a:rPr>
                        <a:t>) 3Mg</a:t>
                      </a:r>
                      <a:r>
                        <a:rPr lang="en-US" sz="2000" b="0" baseline="30000" dirty="0">
                          <a:solidFill>
                            <a:schemeClr val="tx1"/>
                          </a:solidFill>
                          <a:effectLst/>
                        </a:rPr>
                        <a:t>2+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</a:rPr>
                        <a:t> + PO</a:t>
                      </a:r>
                      <a:r>
                        <a:rPr lang="en-US" sz="2000" b="0" baseline="-2500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r>
                        <a:rPr lang="en-US" sz="2000" b="0" baseline="30000" dirty="0">
                          <a:solidFill>
                            <a:schemeClr val="tx1"/>
                          </a:solidFill>
                          <a:effectLst/>
                        </a:rPr>
                        <a:t>3-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</a:rPr>
                        <a:t> = Mg</a:t>
                      </a:r>
                      <a:r>
                        <a:rPr lang="en-US" sz="2000" b="0" baseline="-250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</a:rPr>
                        <a:t>(PO</a:t>
                      </a:r>
                      <a:r>
                        <a:rPr lang="en-US" sz="2000" b="0" baseline="-2500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r>
                        <a:rPr lang="en-US" sz="2000" b="0" baseline="-250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</a:rPr>
                        <a:t>e) Na</a:t>
                      </a:r>
                      <a:r>
                        <a:rPr lang="en-US" sz="2000" b="0" baseline="30000" dirty="0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</a:rPr>
                        <a:t> + Cl</a:t>
                      </a:r>
                      <a:r>
                        <a:rPr lang="en-US" sz="2000" b="0" baseline="3000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</a:rPr>
                        <a:t> = 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  <a:effectLst/>
                        </a:rPr>
                        <a:t>NaCl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79512" y="188640"/>
            <a:ext cx="8064896" cy="10156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1" i="1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12. Установите соответствие между реагирующими веществами и сокращенными ионными уравнениями реакций обмена.</a:t>
            </a:r>
            <a:endParaRPr kumimoji="0" lang="ru-RU" altLang="ru-RU" sz="2000" b="0" i="1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99270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7620000" cy="6212160"/>
          </a:xfrm>
          <a:ln>
            <a:solidFill>
              <a:srgbClr val="FFC000"/>
            </a:solidFill>
          </a:ln>
        </p:spPr>
        <p:txBody>
          <a:bodyPr/>
          <a:lstStyle/>
          <a:p>
            <a:pPr marL="114300" indent="0">
              <a:buNone/>
            </a:pPr>
            <a:r>
              <a:rPr lang="ru-RU" b="1" dirty="0"/>
              <a:t>13.</a:t>
            </a:r>
            <a:r>
              <a:rPr lang="ru-RU" dirty="0"/>
              <a:t> При охлаждении реакционной смеси с </a:t>
            </a:r>
            <a:r>
              <a:rPr lang="ru-RU" b="1" dirty="0"/>
              <a:t>50</a:t>
            </a:r>
            <a:r>
              <a:rPr lang="ru-RU" b="1" baseline="30000" dirty="0"/>
              <a:t>0</a:t>
            </a:r>
            <a:r>
              <a:rPr lang="ru-RU" b="1" dirty="0"/>
              <a:t>С до 20</a:t>
            </a:r>
            <a:r>
              <a:rPr lang="ru-RU" b="1" baseline="30000" dirty="0"/>
              <a:t>0</a:t>
            </a:r>
            <a:r>
              <a:rPr lang="ru-RU" b="1" dirty="0"/>
              <a:t>С </a:t>
            </a:r>
            <a:r>
              <a:rPr lang="ru-RU" dirty="0"/>
              <a:t>скорость химической реакции уменьшилась в </a:t>
            </a:r>
            <a:r>
              <a:rPr lang="ru-RU" b="1" dirty="0"/>
              <a:t>27</a:t>
            </a:r>
            <a:r>
              <a:rPr lang="ru-RU" dirty="0"/>
              <a:t> раз. </a:t>
            </a:r>
            <a:r>
              <a:rPr lang="ru-RU" b="1" i="1" dirty="0"/>
              <a:t>Температурный коэффициент реакции равен </a:t>
            </a:r>
            <a:r>
              <a:rPr lang="ru-RU" b="1" i="1" dirty="0" smtClean="0"/>
              <a:t>________</a:t>
            </a:r>
          </a:p>
          <a:p>
            <a:pPr marL="114300" indent="0">
              <a:buNone/>
            </a:pPr>
            <a:r>
              <a:rPr lang="ru-RU" b="1" dirty="0" smtClean="0"/>
              <a:t>14</a:t>
            </a:r>
            <a:r>
              <a:rPr lang="ru-RU" b="1" dirty="0"/>
              <a:t>.</a:t>
            </a:r>
            <a:r>
              <a:rPr lang="ru-RU" dirty="0"/>
              <a:t> Начальная концентрация одного из реагирующих веществ составила </a:t>
            </a:r>
            <a:r>
              <a:rPr lang="ru-RU" b="1" dirty="0"/>
              <a:t>0,8 моль/л</a:t>
            </a:r>
            <a:r>
              <a:rPr lang="ru-RU" dirty="0"/>
              <a:t>. Скорость данной химической реакции при данных условиях равна </a:t>
            </a:r>
            <a:r>
              <a:rPr lang="ru-RU" b="1" dirty="0"/>
              <a:t>0,001 моль/</a:t>
            </a:r>
            <a:r>
              <a:rPr lang="ru-RU" b="1" dirty="0" err="1"/>
              <a:t>л</a:t>
            </a:r>
            <a:r>
              <a:rPr lang="ru-RU" b="1" baseline="30000" dirty="0" err="1"/>
              <a:t>.</a:t>
            </a:r>
            <a:r>
              <a:rPr lang="ru-RU" b="1" dirty="0" err="1"/>
              <a:t>с</a:t>
            </a:r>
            <a:r>
              <a:rPr lang="ru-RU" dirty="0"/>
              <a:t>.</a:t>
            </a:r>
            <a:r>
              <a:rPr lang="ru-RU" b="1" dirty="0"/>
              <a:t> </a:t>
            </a:r>
            <a:r>
              <a:rPr lang="ru-RU" b="1" i="1" dirty="0"/>
              <a:t>Через 40 секунд концентрация данного вещества </a:t>
            </a:r>
            <a:r>
              <a:rPr lang="ru-RU" b="1" i="1" dirty="0" smtClean="0"/>
              <a:t>составит _______________________________</a:t>
            </a:r>
          </a:p>
          <a:p>
            <a:pPr marL="114300" indent="0">
              <a:buNone/>
            </a:pPr>
            <a:endParaRPr lang="ru-RU" b="1" i="1" dirty="0"/>
          </a:p>
          <a:p>
            <a:pPr marL="114300" indent="0">
              <a:buNone/>
            </a:pPr>
            <a:endParaRPr lang="ru-RU" b="1" i="1" dirty="0" smtClean="0"/>
          </a:p>
          <a:p>
            <a:pPr marL="114300" indent="0">
              <a:buNone/>
            </a:pPr>
            <a:endParaRPr lang="ru-RU" b="1" i="1" dirty="0"/>
          </a:p>
          <a:p>
            <a:pPr marL="114300" indent="0">
              <a:buNone/>
            </a:pPr>
            <a:r>
              <a:rPr lang="ru-RU" b="1" dirty="0"/>
              <a:t>15.</a:t>
            </a:r>
            <a:r>
              <a:rPr lang="ru-RU" dirty="0"/>
              <a:t>Исходные концентрации азота и водорода в реакционной смеси для получе­ния аммиака составили </a:t>
            </a:r>
            <a:r>
              <a:rPr lang="ru-RU" b="1" dirty="0"/>
              <a:t>4 моль/л </a:t>
            </a:r>
            <a:r>
              <a:rPr lang="ru-RU" dirty="0"/>
              <a:t>и </a:t>
            </a:r>
            <a:r>
              <a:rPr lang="ru-RU" b="1" dirty="0"/>
              <a:t>10 моль/л </a:t>
            </a:r>
            <a:r>
              <a:rPr lang="ru-RU" dirty="0"/>
              <a:t>соответственно. При наступлении равновесия прореагировало </a:t>
            </a:r>
            <a:r>
              <a:rPr lang="ru-RU" b="1" dirty="0"/>
              <a:t>50%</a:t>
            </a:r>
            <a:r>
              <a:rPr lang="ru-RU" dirty="0"/>
              <a:t> азота.</a:t>
            </a:r>
            <a:r>
              <a:rPr lang="ru-RU" b="1" dirty="0"/>
              <a:t> </a:t>
            </a:r>
            <a:r>
              <a:rPr lang="ru-RU" b="1" i="1" dirty="0"/>
              <a:t>Вычислите равно­весные концентрации азота, водорода, аммиака. Определите кон­станту равновесия.</a:t>
            </a:r>
            <a:endParaRPr lang="ru-RU" i="1" dirty="0"/>
          </a:p>
          <a:p>
            <a:pPr marL="114300" indent="0">
              <a:buNone/>
            </a:pP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755576" y="3212976"/>
            <a:ext cx="7200800" cy="646331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600" b="1" i="1" dirty="0"/>
              <a:t>Часть С</a:t>
            </a:r>
            <a:endParaRPr lang="ru-RU" sz="3600" i="1" dirty="0"/>
          </a:p>
        </p:txBody>
      </p:sp>
    </p:spTree>
    <p:extLst>
      <p:ext uri="{BB962C8B-B14F-4D97-AF65-F5344CB8AC3E}">
        <p14:creationId xmlns:p14="http://schemas.microsoft.com/office/powerpoint/2010/main" val="2382539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7753672" cy="562074"/>
          </a:xfrm>
          <a:ln>
            <a:solidFill>
              <a:srgbClr val="FFC000"/>
            </a:solidFill>
          </a:ln>
        </p:spPr>
        <p:txBody>
          <a:bodyPr/>
          <a:lstStyle/>
          <a:p>
            <a:pPr algn="ctr"/>
            <a:r>
              <a:rPr lang="ru-RU" sz="3600" b="1" i="1" dirty="0" smtClean="0"/>
              <a:t>Ответы</a:t>
            </a:r>
            <a:endParaRPr lang="ru-RU" sz="3600" b="1" i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8840375"/>
              </p:ext>
            </p:extLst>
          </p:nvPr>
        </p:nvGraphicFramePr>
        <p:xfrm>
          <a:off x="347633" y="1427175"/>
          <a:ext cx="7824767" cy="131865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7076"/>
                <a:gridCol w="739431"/>
                <a:gridCol w="813374"/>
                <a:gridCol w="739431"/>
                <a:gridCol w="813374"/>
                <a:gridCol w="739431"/>
                <a:gridCol w="830322"/>
                <a:gridCol w="818302"/>
                <a:gridCol w="711342"/>
                <a:gridCol w="711342"/>
                <a:gridCol w="711342"/>
              </a:tblGrid>
              <a:tr h="510655">
                <a:tc rowSpan="2">
                  <a:txBody>
                    <a:bodyPr/>
                    <a:lstStyle/>
                    <a:p>
                      <a:pPr>
                        <a:lnSpc>
                          <a:spcPct val="17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endParaRPr lang="ru-RU" sz="3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vert="wordArt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7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3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7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3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7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3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7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ru-RU" sz="3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7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ru-RU" sz="3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7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ru-RU" sz="3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7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ru-RU" sz="3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7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ru-RU" sz="3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7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ru-RU" sz="3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7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ru-RU" sz="3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710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7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б</a:t>
                      </a:r>
                      <a:endParaRPr lang="ru-RU" sz="3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7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а</a:t>
                      </a:r>
                      <a:endParaRPr lang="ru-RU" sz="3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7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а</a:t>
                      </a:r>
                      <a:endParaRPr lang="ru-RU" sz="3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7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г</a:t>
                      </a:r>
                      <a:endParaRPr lang="ru-RU" sz="3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7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а</a:t>
                      </a:r>
                      <a:endParaRPr lang="ru-RU" sz="3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7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г</a:t>
                      </a:r>
                      <a:endParaRPr lang="ru-RU" sz="3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7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а</a:t>
                      </a:r>
                      <a:endParaRPr lang="ru-RU" sz="3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7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а</a:t>
                      </a:r>
                      <a:endParaRPr lang="ru-RU" sz="3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7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а</a:t>
                      </a:r>
                      <a:endParaRPr lang="ru-RU" sz="3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7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а</a:t>
                      </a:r>
                      <a:endParaRPr lang="ru-RU" sz="3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4365110"/>
              </p:ext>
            </p:extLst>
          </p:nvPr>
        </p:nvGraphicFramePr>
        <p:xfrm>
          <a:off x="356623" y="3356992"/>
          <a:ext cx="7743769" cy="10953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03979"/>
                <a:gridCol w="703979"/>
                <a:gridCol w="703979"/>
                <a:gridCol w="703979"/>
                <a:gridCol w="703979"/>
                <a:gridCol w="703979"/>
                <a:gridCol w="703979"/>
                <a:gridCol w="703979"/>
                <a:gridCol w="703979"/>
                <a:gridCol w="703979"/>
                <a:gridCol w="703979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7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№11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76200" marR="76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7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76200" marR="76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7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76200" marR="76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7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76200" marR="76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7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76200" marR="76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6200" marR="76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7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№12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76200" marR="76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7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76200" marR="76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7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76200" marR="76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7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76200" marR="76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7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76200" marR="76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6200" marR="76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7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а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76200" marR="76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7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в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76200" marR="76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7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б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76200" marR="76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7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б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76200" marR="76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6200" marR="76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6200" marR="76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7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д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76200" marR="76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7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а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76200" marR="76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7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г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76200" marR="76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7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б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76200" marR="76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56389" y="2822159"/>
            <a:ext cx="1415772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1" i="1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Часть В</a:t>
            </a:r>
            <a:endParaRPr kumimoji="0" lang="ru-RU" altLang="ru-RU" sz="2400" b="0" i="1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23528" y="980728"/>
            <a:ext cx="1225015" cy="400110"/>
          </a:xfrm>
          <a:prstGeom prst="rect">
            <a:avLst/>
          </a:prstGeom>
          <a:ln>
            <a:solidFill>
              <a:srgbClr val="FFC000"/>
            </a:solidFill>
          </a:ln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000" b="1" i="1" dirty="0">
                <a:ea typeface="Times New Roman" pitchFamily="18" charset="0"/>
                <a:cs typeface="Times New Roman" pitchFamily="18" charset="0"/>
              </a:rPr>
              <a:t>Часть А</a:t>
            </a:r>
            <a:endParaRPr lang="ru-RU" altLang="ru-RU" sz="1600" i="1" dirty="0"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6389" y="5517231"/>
            <a:ext cx="7744003" cy="769441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Часть С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№15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altLang="ru-RU" sz="2400" b="1" i="1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Кр</a:t>
            </a:r>
            <a:r>
              <a:rPr kumimoji="0" lang="ru-RU" altLang="ru-RU" sz="2400" b="1" i="1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 = 0,5926;   </a:t>
            </a:r>
            <a:r>
              <a:rPr kumimoji="0" lang="ru-RU" altLang="ru-RU" sz="2400" b="1" i="1" u="none" strike="noStrike" cap="none" normalizeH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altLang="ru-RU" sz="2400" b="1" i="1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 с(N</a:t>
            </a:r>
            <a:r>
              <a:rPr kumimoji="0" lang="ru-RU" altLang="ru-RU" sz="2400" b="1" i="1" u="none" strike="noStrike" cap="none" normalizeH="0" baseline="-3000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altLang="ru-RU" sz="2400" b="1" i="1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) = 1 моль/л,    с(Н</a:t>
            </a:r>
            <a:r>
              <a:rPr kumimoji="0" lang="ru-RU" altLang="ru-RU" sz="2400" b="1" i="1" u="none" strike="noStrike" cap="none" normalizeH="0" baseline="-3000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altLang="ru-RU" sz="2400" b="1" i="1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) = 3 моль/л</a:t>
            </a:r>
            <a:endParaRPr kumimoji="0" lang="ru-RU" altLang="ru-RU" sz="2400" b="1" i="1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6389" y="4593322"/>
            <a:ext cx="2890535" cy="830997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non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№13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 – </a:t>
            </a:r>
            <a:r>
              <a:rPr kumimoji="0" lang="ru-RU" altLang="ru-RU" sz="2400" b="1" i="1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3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№ 14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 – </a:t>
            </a:r>
            <a:r>
              <a:rPr kumimoji="0" lang="ru-RU" altLang="ru-RU" sz="2400" b="1" i="1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0,76 моль/л</a:t>
            </a:r>
            <a:endParaRPr kumimoji="0" lang="ru-RU" altLang="ru-RU" sz="2400" b="1" i="1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08150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Базовая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29</TotalTime>
  <Words>674</Words>
  <Application>Microsoft Office PowerPoint</Application>
  <PresentationFormat>Экран (4:3)</PresentationFormat>
  <Paragraphs>118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Соседство</vt:lpstr>
      <vt:lpstr>Тема  «Химические реакции» </vt:lpstr>
      <vt:lpstr>Часть А</vt:lpstr>
      <vt:lpstr>Презентация PowerPoint</vt:lpstr>
      <vt:lpstr>Презентация PowerPoint</vt:lpstr>
      <vt:lpstr>Часть В</vt:lpstr>
      <vt:lpstr>Презентация PowerPoint</vt:lpstr>
      <vt:lpstr>Презентация PowerPoint</vt:lpstr>
      <vt:lpstr>Ответы</vt:lpstr>
    </vt:vector>
  </TitlesOfParts>
  <Company>Kraftway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 «Химические реакции»</dc:title>
  <dc:creator>Игорь</dc:creator>
  <cp:lastModifiedBy>Игорь</cp:lastModifiedBy>
  <cp:revision>3</cp:revision>
  <dcterms:created xsi:type="dcterms:W3CDTF">2014-03-27T15:05:19Z</dcterms:created>
  <dcterms:modified xsi:type="dcterms:W3CDTF">2014-03-27T15:34:53Z</dcterms:modified>
</cp:coreProperties>
</file>