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3903-B1B8-45AD-AA77-C784C40583BF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B390-ED8F-435D-804E-2E8710EE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41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3903-B1B8-45AD-AA77-C784C40583BF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B390-ED8F-435D-804E-2E8710EE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82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3903-B1B8-45AD-AA77-C784C40583BF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B390-ED8F-435D-804E-2E8710EE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29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3903-B1B8-45AD-AA77-C784C40583BF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B390-ED8F-435D-804E-2E8710EE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75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3903-B1B8-45AD-AA77-C784C40583BF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B390-ED8F-435D-804E-2E8710EE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03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3903-B1B8-45AD-AA77-C784C40583BF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B390-ED8F-435D-804E-2E8710EE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7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3903-B1B8-45AD-AA77-C784C40583BF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B390-ED8F-435D-804E-2E8710EE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9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3903-B1B8-45AD-AA77-C784C40583BF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B390-ED8F-435D-804E-2E8710EE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44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3903-B1B8-45AD-AA77-C784C40583BF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B390-ED8F-435D-804E-2E8710EE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47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3903-B1B8-45AD-AA77-C784C40583BF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B390-ED8F-435D-804E-2E8710EE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87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3903-B1B8-45AD-AA77-C784C40583BF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FB390-ED8F-435D-804E-2E8710EE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48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3903-B1B8-45AD-AA77-C784C40583BF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FB390-ED8F-435D-804E-2E8710EE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4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Электронные конфигурации атомов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Урок в 8 классе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Учитель Ким Н.В.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3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8064896" cy="5976664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  <a:effectLst/>
              </a:rPr>
              <a:t>Электронная конфигурация</a:t>
            </a:r>
            <a:r>
              <a:rPr lang="ru-RU" b="1" dirty="0" smtClean="0">
                <a:solidFill>
                  <a:srgbClr val="7030A0"/>
                </a:solidFill>
                <a:effectLst/>
              </a:rPr>
              <a:t> </a:t>
            </a:r>
            <a:r>
              <a:rPr lang="ru-RU" dirty="0" smtClean="0">
                <a:effectLst/>
              </a:rPr>
              <a:t>атома - это численное представление его электронных орбиталей.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  <a:effectLst/>
              </a:rPr>
              <a:t>Электронные орбитали </a:t>
            </a:r>
            <a:r>
              <a:rPr lang="ru-RU" dirty="0" smtClean="0">
                <a:effectLst/>
              </a:rPr>
              <a:t>- это области различной формы, расположенные вокруг атомного ядра, в которых нахождение электрона наиболее вероятно. </a:t>
            </a:r>
            <a:endParaRPr lang="ru-RU" dirty="0"/>
          </a:p>
        </p:txBody>
      </p:sp>
      <p:pic>
        <p:nvPicPr>
          <p:cNvPr id="1026" name="Picture 2" descr="http://dic.academic.ru/pictures/ntes/1003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51" y="188640"/>
            <a:ext cx="8424936" cy="634779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11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06613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b="1" i="1" dirty="0"/>
              <a:t>Распределение электронов с использованием периодической системы Д.И. Менделеева</a:t>
            </a:r>
            <a:endParaRPr lang="ru-RU" sz="2800" i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640960" cy="5328592"/>
          </a:xfr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1564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100" b="1" i="1" dirty="0" smtClean="0"/>
              <a:t>Каждый </a:t>
            </a:r>
            <a:r>
              <a:rPr lang="ru-RU" sz="3100" b="1" i="1" dirty="0"/>
              <a:t>подуровень электронной оболочки, будучи заполненным, содержит четное число электронов</a:t>
            </a:r>
            <a:r>
              <a:rPr lang="ru-RU" sz="3100" dirty="0"/>
              <a:t>. </a:t>
            </a:r>
            <a:endParaRPr lang="ru-RU" sz="3100" dirty="0" smtClean="0"/>
          </a:p>
          <a:p>
            <a:pPr marL="0" indent="0" algn="ctr">
              <a:buNone/>
            </a:pPr>
            <a:endParaRPr lang="ru-RU" sz="3100" dirty="0" smtClean="0"/>
          </a:p>
          <a:p>
            <a:pPr marL="0" indent="0" algn="ctr">
              <a:buNone/>
            </a:pPr>
            <a:r>
              <a:rPr lang="ru-RU" sz="3100" dirty="0" smtClean="0"/>
              <a:t>Имеются </a:t>
            </a:r>
            <a:r>
              <a:rPr lang="ru-RU" sz="3100" dirty="0"/>
              <a:t>следующие подуровни: </a:t>
            </a:r>
            <a:endParaRPr lang="ru-RU" sz="3100" dirty="0" smtClean="0"/>
          </a:p>
          <a:p>
            <a:pPr marL="0" indent="0">
              <a:buNone/>
            </a:pP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s-подуровень</a:t>
            </a:r>
            <a:r>
              <a:rPr lang="ru-RU" sz="3100" dirty="0" smtClean="0"/>
              <a:t> содержит не больше </a:t>
            </a:r>
            <a:r>
              <a:rPr lang="ru-RU" sz="3100" b="1" i="1" dirty="0" smtClean="0"/>
              <a:t>2 электронов</a:t>
            </a:r>
            <a:r>
              <a:rPr lang="ru-RU" sz="3100" dirty="0" smtClean="0"/>
              <a:t>;</a:t>
            </a:r>
          </a:p>
          <a:p>
            <a:pPr marL="0" indent="0">
              <a:buNone/>
            </a:pP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p-подуровень</a:t>
            </a:r>
            <a:r>
              <a:rPr lang="ru-RU" sz="3100" dirty="0" smtClean="0"/>
              <a:t> </a:t>
            </a:r>
            <a:r>
              <a:rPr lang="ru-RU" sz="3100" dirty="0"/>
              <a:t>содержит </a:t>
            </a:r>
            <a:r>
              <a:rPr lang="ru-RU" sz="3100" dirty="0" smtClean="0"/>
              <a:t>максимум </a:t>
            </a:r>
            <a:r>
              <a:rPr lang="ru-RU" sz="3100" b="1" i="1" dirty="0"/>
              <a:t>6 </a:t>
            </a:r>
            <a:r>
              <a:rPr lang="ru-RU" sz="3100" b="1" i="1" dirty="0" smtClean="0"/>
              <a:t>электронов</a:t>
            </a:r>
            <a:r>
              <a:rPr lang="ru-RU" sz="3100" dirty="0" smtClean="0"/>
              <a:t>;</a:t>
            </a:r>
          </a:p>
          <a:p>
            <a:pPr marL="0" indent="0">
              <a:buNone/>
            </a:pP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d-подуровень</a:t>
            </a:r>
            <a:r>
              <a:rPr lang="ru-RU" sz="3100" dirty="0" smtClean="0"/>
              <a:t> </a:t>
            </a:r>
            <a:r>
              <a:rPr lang="ru-RU" sz="3100" dirty="0"/>
              <a:t>содержит </a:t>
            </a:r>
            <a:r>
              <a:rPr lang="ru-RU" sz="3100" b="1" i="1" dirty="0" smtClean="0"/>
              <a:t>до </a:t>
            </a:r>
            <a:r>
              <a:rPr lang="ru-RU" sz="3100" b="1" i="1" dirty="0"/>
              <a:t>10 </a:t>
            </a:r>
            <a:r>
              <a:rPr lang="ru-RU" sz="3100" b="1" i="1" dirty="0" smtClean="0"/>
              <a:t>электронов</a:t>
            </a:r>
            <a:r>
              <a:rPr lang="ru-RU" sz="3100" dirty="0" smtClean="0"/>
              <a:t>;</a:t>
            </a:r>
          </a:p>
          <a:p>
            <a:pPr marL="0" indent="0">
              <a:buNone/>
            </a:pP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f-подуровень</a:t>
            </a:r>
            <a:r>
              <a:rPr lang="ru-RU" sz="3100" dirty="0" smtClean="0"/>
              <a:t> </a:t>
            </a:r>
            <a:r>
              <a:rPr lang="ru-RU" sz="3100" dirty="0"/>
              <a:t>содержит </a:t>
            </a:r>
            <a:r>
              <a:rPr lang="ru-RU" sz="3100" b="1" i="1" dirty="0" smtClean="0"/>
              <a:t>до </a:t>
            </a:r>
            <a:r>
              <a:rPr lang="ru-RU" sz="3100" b="1" i="1" dirty="0"/>
              <a:t>14 электронов</a:t>
            </a:r>
            <a:r>
              <a:rPr lang="ru-RU" sz="31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8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04056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Электронные </a:t>
            </a:r>
            <a:r>
              <a:rPr lang="ru-RU" sz="2800" dirty="0"/>
              <a:t>орбитали нумеруются в порядке возрастания номера электронной оболочки, но располагаются по возрастанию энергии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Если запомнить, что цвета в ПСХЭ обозначают форму орбитали и начать их последовательно называть (от водорода до нужного элемента), то получится последовательность. </a:t>
            </a:r>
          </a:p>
          <a:p>
            <a:pPr marL="0" indent="0">
              <a:buNone/>
            </a:pPr>
            <a:r>
              <a:rPr lang="ru-RU" sz="2800" dirty="0" smtClean="0"/>
              <a:t>Количество орбиталей обозначено цветом, количество электронов на орбитали – числом клеток в ПСХЭ данного цвета.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6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28694"/>
            <a:ext cx="1512168" cy="320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i="1" dirty="0" smtClean="0"/>
              <a:t>S</a:t>
            </a:r>
            <a:r>
              <a:rPr lang="ru-RU" sz="1800" b="1" i="1" dirty="0" smtClean="0"/>
              <a:t>-</a:t>
            </a:r>
            <a:r>
              <a:rPr lang="ru-RU" sz="1800" b="1" i="1" dirty="0" err="1" smtClean="0"/>
              <a:t>орбиталь</a:t>
            </a:r>
            <a:endParaRPr lang="ru-RU" sz="18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6" r="14185"/>
          <a:stretch/>
        </p:blipFill>
        <p:spPr>
          <a:xfrm>
            <a:off x="1104008" y="1376772"/>
            <a:ext cx="6055746" cy="4183544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Прямая со стрелкой 5"/>
          <p:cNvCxnSpPr/>
          <p:nvPr/>
        </p:nvCxnSpPr>
        <p:spPr>
          <a:xfrm>
            <a:off x="899592" y="1222625"/>
            <a:ext cx="890918" cy="60576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475656" y="764704"/>
            <a:ext cx="1368152" cy="136815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бъект 2"/>
          <p:cNvSpPr txBox="1">
            <a:spLocks/>
          </p:cNvSpPr>
          <p:nvPr/>
        </p:nvSpPr>
        <p:spPr>
          <a:xfrm>
            <a:off x="143508" y="443805"/>
            <a:ext cx="1512168" cy="3208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b="1" i="1" dirty="0" smtClean="0"/>
              <a:t>р-</a:t>
            </a:r>
            <a:r>
              <a:rPr lang="ru-RU" sz="1800" b="1" i="1" dirty="0" err="1" smtClean="0"/>
              <a:t>орбиталь</a:t>
            </a:r>
            <a:endParaRPr lang="ru-RU" sz="1800" b="1" i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5508104" y="1988840"/>
            <a:ext cx="2232248" cy="64807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бъект 2"/>
          <p:cNvSpPr txBox="1">
            <a:spLocks/>
          </p:cNvSpPr>
          <p:nvPr/>
        </p:nvSpPr>
        <p:spPr>
          <a:xfrm>
            <a:off x="7380312" y="1667941"/>
            <a:ext cx="1512168" cy="3208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i="1" dirty="0" smtClean="0"/>
              <a:t>d</a:t>
            </a:r>
            <a:r>
              <a:rPr lang="ru-RU" sz="1800" b="1" i="1" dirty="0" smtClean="0"/>
              <a:t>-</a:t>
            </a:r>
            <a:r>
              <a:rPr lang="ru-RU" sz="1800" b="1" i="1" dirty="0" err="1" smtClean="0"/>
              <a:t>орбиталь</a:t>
            </a:r>
            <a:endParaRPr lang="ru-RU" sz="18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339752" y="203564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Азот третий элемент с жёлтым цветом клетки, следовательно, он имеет 3р-электрона на 2 слое от ядра.</a:t>
            </a:r>
            <a:endParaRPr lang="ru-RU" b="1" i="1" dirty="0"/>
          </a:p>
        </p:txBody>
      </p:sp>
      <p:sp>
        <p:nvSpPr>
          <p:cNvPr id="21" name="Полилиния 20"/>
          <p:cNvSpPr/>
          <p:nvPr/>
        </p:nvSpPr>
        <p:spPr>
          <a:xfrm>
            <a:off x="2627785" y="862898"/>
            <a:ext cx="1311784" cy="1359968"/>
          </a:xfrm>
          <a:custGeom>
            <a:avLst/>
            <a:gdLst>
              <a:gd name="connsiteX0" fmla="*/ 64260 w 1219531"/>
              <a:gd name="connsiteY0" fmla="*/ 1243304 h 1312908"/>
              <a:gd name="connsiteX1" fmla="*/ 64260 w 1219531"/>
              <a:gd name="connsiteY1" fmla="*/ 318630 h 1312908"/>
              <a:gd name="connsiteX2" fmla="*/ 732080 w 1219531"/>
              <a:gd name="connsiteY2" fmla="*/ 195340 h 1312908"/>
              <a:gd name="connsiteX3" fmla="*/ 783451 w 1219531"/>
              <a:gd name="connsiteY3" fmla="*/ 131 h 1312908"/>
              <a:gd name="connsiteX4" fmla="*/ 886192 w 1219531"/>
              <a:gd name="connsiteY4" fmla="*/ 226163 h 1312908"/>
              <a:gd name="connsiteX5" fmla="*/ 1153320 w 1219531"/>
              <a:gd name="connsiteY5" fmla="*/ 215889 h 1312908"/>
              <a:gd name="connsiteX6" fmla="*/ 1214965 w 1219531"/>
              <a:gd name="connsiteY6" fmla="*/ 1243304 h 1312908"/>
              <a:gd name="connsiteX7" fmla="*/ 1214965 w 1219531"/>
              <a:gd name="connsiteY7" fmla="*/ 1222756 h 131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531" h="1312908">
                <a:moveTo>
                  <a:pt x="64260" y="1243304"/>
                </a:moveTo>
                <a:cubicBezTo>
                  <a:pt x="8608" y="868297"/>
                  <a:pt x="-47043" y="493291"/>
                  <a:pt x="64260" y="318630"/>
                </a:cubicBezTo>
                <a:cubicBezTo>
                  <a:pt x="175563" y="143969"/>
                  <a:pt x="612215" y="248423"/>
                  <a:pt x="732080" y="195340"/>
                </a:cubicBezTo>
                <a:cubicBezTo>
                  <a:pt x="851945" y="142257"/>
                  <a:pt x="757766" y="-5006"/>
                  <a:pt x="783451" y="131"/>
                </a:cubicBezTo>
                <a:cubicBezTo>
                  <a:pt x="809136" y="5268"/>
                  <a:pt x="824547" y="190203"/>
                  <a:pt x="886192" y="226163"/>
                </a:cubicBezTo>
                <a:cubicBezTo>
                  <a:pt x="947837" y="262123"/>
                  <a:pt x="1098525" y="46366"/>
                  <a:pt x="1153320" y="215889"/>
                </a:cubicBezTo>
                <a:cubicBezTo>
                  <a:pt x="1208115" y="385412"/>
                  <a:pt x="1204691" y="1075493"/>
                  <a:pt x="1214965" y="1243304"/>
                </a:cubicBezTo>
                <a:cubicBezTo>
                  <a:pt x="1225239" y="1411115"/>
                  <a:pt x="1214965" y="1222756"/>
                  <a:pt x="1214965" y="1222756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5661248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Порядок заполнения орбиталей следующий: </a:t>
            </a:r>
            <a:endParaRPr lang="ru-RU" sz="2800" dirty="0" smtClean="0"/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1s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2s, 2p, 3s, 3p, 4s, 3d, 4p, 5s, 4d, 5p,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6s…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88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build="p"/>
      <p:bldP spid="15" grpId="0" build="p"/>
      <p:bldP spid="20" grpId="0"/>
      <p:bldP spid="21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1"/>
            <a:ext cx="8435280" cy="2664296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Электронная конфигурация атома, в котором заполнены все орбитали, будет иметь следующий вид: </a:t>
            </a:r>
            <a:endParaRPr lang="ru-RU" sz="2800" dirty="0" smtClean="0"/>
          </a:p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1s</a:t>
            </a:r>
            <a:r>
              <a:rPr lang="ru-RU" sz="36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2s</a:t>
            </a:r>
            <a:r>
              <a:rPr lang="ru-RU" sz="36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2p</a:t>
            </a:r>
            <a:r>
              <a:rPr lang="ru-RU" sz="36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3s</a:t>
            </a:r>
            <a:r>
              <a:rPr lang="ru-RU" sz="36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3p</a:t>
            </a:r>
            <a:r>
              <a:rPr lang="ru-RU" sz="36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4s</a:t>
            </a:r>
            <a:r>
              <a:rPr lang="ru-RU" sz="36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3d</a:t>
            </a:r>
            <a:r>
              <a:rPr lang="ru-RU" sz="36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4p</a:t>
            </a:r>
            <a:r>
              <a:rPr lang="ru-RU" sz="36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5s</a:t>
            </a:r>
            <a:r>
              <a:rPr lang="ru-RU" sz="36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4d</a:t>
            </a:r>
            <a:r>
              <a:rPr lang="ru-RU" sz="36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5p</a:t>
            </a:r>
            <a:r>
              <a:rPr lang="ru-RU" sz="36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6s</a:t>
            </a:r>
            <a:r>
              <a:rPr lang="ru-RU" sz="36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199278"/>
            <a:ext cx="8352928" cy="310854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effectLst/>
              </a:rPr>
              <a:t>Закрепление.</a:t>
            </a:r>
          </a:p>
          <a:p>
            <a:r>
              <a:rPr lang="ru-RU" sz="2800" dirty="0" smtClean="0">
                <a:effectLst/>
              </a:rPr>
              <a:t>Изобразите электронные конфигурации атомов элементов с порядковыми номерами:</a:t>
            </a:r>
          </a:p>
          <a:p>
            <a:r>
              <a:rPr lang="ru-RU" sz="2800" dirty="0" smtClean="0">
                <a:effectLst/>
              </a:rPr>
              <a:t> Z = 14; </a:t>
            </a:r>
          </a:p>
          <a:p>
            <a:r>
              <a:rPr lang="ru-RU" sz="2800" dirty="0" smtClean="0">
                <a:effectLst/>
              </a:rPr>
              <a:t>Z = 19; </a:t>
            </a:r>
          </a:p>
          <a:p>
            <a:r>
              <a:rPr lang="ru-RU" sz="2800" dirty="0" smtClean="0">
                <a:effectLst/>
              </a:rPr>
              <a:t>Z = 25; </a:t>
            </a:r>
          </a:p>
          <a:p>
            <a:r>
              <a:rPr lang="ru-RU" sz="2800" dirty="0" smtClean="0">
                <a:effectLst/>
              </a:rPr>
              <a:t>Z = 33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26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260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Электронные конфигурации атомов</vt:lpstr>
      <vt:lpstr>Презентация PowerPoint</vt:lpstr>
      <vt:lpstr>Распределение электронов с использованием периодической системы Д.И. Менделеева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Игорь</cp:lastModifiedBy>
  <cp:revision>10</cp:revision>
  <dcterms:created xsi:type="dcterms:W3CDTF">2014-10-08T14:51:37Z</dcterms:created>
  <dcterms:modified xsi:type="dcterms:W3CDTF">2015-01-09T16:33:38Z</dcterms:modified>
</cp:coreProperties>
</file>